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5" r:id="rId6"/>
    <p:sldId id="268" r:id="rId7"/>
    <p:sldId id="266" r:id="rId8"/>
    <p:sldId id="272" r:id="rId9"/>
    <p:sldId id="270" r:id="rId10"/>
    <p:sldId id="27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A6AE272-7EDF-4F4A-B465-C4F30D7A47E0}" type="datetimeFigureOut">
              <a:rPr lang="en-IN" smtClean="0"/>
              <a:t>31-08-2021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137548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6AE272-7EDF-4F4A-B465-C4F30D7A47E0}" type="datetimeFigureOut">
              <a:rPr lang="en-IN" smtClean="0"/>
              <a:t>31-08-2021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198918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6AE272-7EDF-4F4A-B465-C4F30D7A47E0}" type="datetimeFigureOut">
              <a:rPr lang="en-IN" smtClean="0"/>
              <a:t>31-08-2021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359805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6AE272-7EDF-4F4A-B465-C4F30D7A47E0}" type="datetimeFigureOut">
              <a:rPr lang="en-IN" smtClean="0"/>
              <a:t>31-08-2021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495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AE272-7EDF-4F4A-B465-C4F30D7A47E0}" type="datetimeFigureOut">
              <a:rPr lang="en-IN" smtClean="0"/>
              <a:t>31-08-2021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427026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A6AE272-7EDF-4F4A-B465-C4F30D7A47E0}" type="datetimeFigureOut">
              <a:rPr lang="en-IN" smtClean="0"/>
              <a:t>31-08-2021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199994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A6AE272-7EDF-4F4A-B465-C4F30D7A47E0}" type="datetimeFigureOut">
              <a:rPr lang="en-IN" smtClean="0"/>
              <a:t>31-08-2021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357383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A6AE272-7EDF-4F4A-B465-C4F30D7A47E0}" type="datetimeFigureOut">
              <a:rPr lang="en-IN" smtClean="0"/>
              <a:t>31-08-2021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406726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AE272-7EDF-4F4A-B465-C4F30D7A47E0}" type="datetimeFigureOut">
              <a:rPr lang="en-IN" smtClean="0"/>
              <a:t>31-08-2021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313876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AE272-7EDF-4F4A-B465-C4F30D7A47E0}" type="datetimeFigureOut">
              <a:rPr lang="en-IN" smtClean="0"/>
              <a:t>31-08-2021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160217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AE272-7EDF-4F4A-B465-C4F30D7A47E0}" type="datetimeFigureOut">
              <a:rPr lang="en-IN" smtClean="0"/>
              <a:t>31-08-2021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4D366A-7571-4FC1-AF42-C406D8809325}" type="slidenum">
              <a:rPr lang="en-IN" smtClean="0"/>
              <a:t>‹#›</a:t>
            </a:fld>
            <a:endParaRPr lang="en-IN"/>
          </a:p>
        </p:txBody>
      </p:sp>
    </p:spTree>
    <p:extLst>
      <p:ext uri="{BB962C8B-B14F-4D97-AF65-F5344CB8AC3E}">
        <p14:creationId xmlns:p14="http://schemas.microsoft.com/office/powerpoint/2010/main" val="67083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UpDiag">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AE272-7EDF-4F4A-B465-C4F30D7A47E0}" type="datetimeFigureOut">
              <a:rPr lang="en-IN" smtClean="0"/>
              <a:t>31-08-2021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D366A-7571-4FC1-AF42-C406D8809325}" type="slidenum">
              <a:rPr lang="en-IN" smtClean="0"/>
              <a:t>‹#›</a:t>
            </a:fld>
            <a:endParaRPr lang="en-IN"/>
          </a:p>
        </p:txBody>
      </p:sp>
    </p:spTree>
    <p:extLst>
      <p:ext uri="{BB962C8B-B14F-4D97-AF65-F5344CB8AC3E}">
        <p14:creationId xmlns:p14="http://schemas.microsoft.com/office/powerpoint/2010/main" val="2700236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b="1" dirty="0">
                <a:ln w="22225">
                  <a:solidFill>
                    <a:schemeClr val="accent2"/>
                  </a:solidFill>
                  <a:prstDash val="solid"/>
                </a:ln>
                <a:solidFill>
                  <a:schemeClr val="accent2">
                    <a:lumMod val="40000"/>
                    <a:lumOff val="60000"/>
                  </a:schemeClr>
                </a:solidFill>
                <a:effectLst>
                  <a:glow rad="101600">
                    <a:schemeClr val="accent2">
                      <a:satMod val="175000"/>
                      <a:alpha val="40000"/>
                    </a:schemeClr>
                  </a:glow>
                </a:effectLst>
              </a:rPr>
              <a:t>AOJ</a:t>
            </a:r>
            <a:br>
              <a:rPr lang="en-IN" b="1" dirty="0">
                <a:ln w="12700">
                  <a:solidFill>
                    <a:schemeClr val="accent1"/>
                  </a:solidFill>
                  <a:prstDash val="solid"/>
                </a:ln>
                <a:pattFill prst="pct50">
                  <a:fgClr>
                    <a:schemeClr val="accent1"/>
                  </a:fgClr>
                  <a:bgClr>
                    <a:schemeClr val="accent1">
                      <a:lumMod val="20000"/>
                      <a:lumOff val="80000"/>
                    </a:schemeClr>
                  </a:bgClr>
                </a:pattFill>
                <a:effectLst>
                  <a:glow rad="139700">
                    <a:schemeClr val="accent5">
                      <a:satMod val="175000"/>
                      <a:alpha val="40000"/>
                    </a:schemeClr>
                  </a:glow>
                  <a:outerShdw dist="38100" dir="2640000" algn="bl" rotWithShape="0">
                    <a:schemeClr val="accent1"/>
                  </a:outerShdw>
                </a:effectLst>
              </a:rPr>
            </a:br>
            <a:r>
              <a:rPr lang="en-IN" b="1" dirty="0">
                <a:ln w="12700">
                  <a:solidFill>
                    <a:schemeClr val="accent1"/>
                  </a:solidFill>
                  <a:prstDash val="solid"/>
                </a:ln>
                <a:pattFill prst="pct50">
                  <a:fgClr>
                    <a:schemeClr val="accent1"/>
                  </a:fgClr>
                  <a:bgClr>
                    <a:schemeClr val="accent1">
                      <a:lumMod val="20000"/>
                      <a:lumOff val="80000"/>
                    </a:schemeClr>
                  </a:bgClr>
                </a:pattFill>
                <a:effectLst>
                  <a:glow rad="139700">
                    <a:schemeClr val="accent5">
                      <a:satMod val="175000"/>
                      <a:alpha val="40000"/>
                    </a:schemeClr>
                  </a:glow>
                  <a:outerShdw dist="38100" dir="2640000" algn="bl" rotWithShape="0">
                    <a:schemeClr val="accent1"/>
                  </a:outerShdw>
                </a:effectLst>
              </a:rPr>
              <a:t>NAZRETH SCHOOL OF FAMILY BUILDING</a:t>
            </a:r>
          </a:p>
        </p:txBody>
      </p:sp>
      <p:sp>
        <p:nvSpPr>
          <p:cNvPr id="3" name="Subtitle 2"/>
          <p:cNvSpPr>
            <a:spLocks noGrp="1"/>
          </p:cNvSpPr>
          <p:nvPr>
            <p:ph type="subTitle" idx="1"/>
          </p:nvPr>
        </p:nvSpPr>
        <p:spPr/>
        <p:txBody>
          <a:bodyPr>
            <a:normAutofit fontScale="92500" lnSpcReduction="20000"/>
          </a:bodyPr>
          <a:lstStyle/>
          <a:p>
            <a:endParaRPr lang="en-IN" sz="4000" b="1" dirty="0">
              <a:ln w="9525">
                <a:solidFill>
                  <a:schemeClr val="bg1"/>
                </a:solidFill>
                <a:prstDash val="solid"/>
              </a:ln>
              <a:effectLst>
                <a:glow rad="101600">
                  <a:schemeClr val="accent2">
                    <a:satMod val="175000"/>
                    <a:alpha val="40000"/>
                  </a:schemeClr>
                </a:glow>
                <a:outerShdw blurRad="50800" dist="38100" dir="16200000" rotWithShape="0">
                  <a:prstClr val="black">
                    <a:alpha val="40000"/>
                  </a:prstClr>
                </a:outerShdw>
              </a:effectLst>
            </a:endParaRPr>
          </a:p>
          <a:p>
            <a:r>
              <a:rPr lang="en-IN" sz="4000" b="1" dirty="0">
                <a:ln w="9525">
                  <a:solidFill>
                    <a:schemeClr val="bg1"/>
                  </a:solidFill>
                  <a:prstDash val="solid"/>
                </a:ln>
                <a:effectLst>
                  <a:glow rad="101600">
                    <a:schemeClr val="accent2">
                      <a:satMod val="175000"/>
                      <a:alpha val="40000"/>
                    </a:schemeClr>
                  </a:glow>
                  <a:outerShdw blurRad="50800" dist="38100" dir="16200000" rotWithShape="0">
                    <a:prstClr val="black">
                      <a:alpha val="40000"/>
                    </a:prstClr>
                  </a:outerShdw>
                </a:effectLst>
              </a:rPr>
              <a:t>NATIONAL REPORT</a:t>
            </a:r>
          </a:p>
          <a:p>
            <a:r>
              <a:rPr lang="en-IN" sz="4000" b="1" dirty="0">
                <a:ln w="9525">
                  <a:solidFill>
                    <a:schemeClr val="bg1"/>
                  </a:solidFill>
                  <a:prstDash val="solid"/>
                </a:ln>
                <a:effectLst>
                  <a:glow rad="101600">
                    <a:schemeClr val="accent2">
                      <a:satMod val="175000"/>
                      <a:alpha val="40000"/>
                    </a:schemeClr>
                  </a:glow>
                  <a:outerShdw blurRad="50800" dist="38100" dir="16200000" rotWithShape="0">
                    <a:prstClr val="black">
                      <a:alpha val="40000"/>
                    </a:prstClr>
                  </a:outerShdw>
                </a:effectLst>
              </a:rPr>
              <a:t>AUGUST 2021</a:t>
            </a:r>
          </a:p>
        </p:txBody>
      </p:sp>
    </p:spTree>
    <p:extLst>
      <p:ext uri="{BB962C8B-B14F-4D97-AF65-F5344CB8AC3E}">
        <p14:creationId xmlns:p14="http://schemas.microsoft.com/office/powerpoint/2010/main" val="327508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062" y="1825625"/>
            <a:ext cx="6575738" cy="4351338"/>
          </a:xfrm>
        </p:spPr>
        <p:txBody>
          <a:bodyPr/>
          <a:lstStyle/>
          <a:p>
            <a:pPr marL="0" indent="0">
              <a:buNone/>
            </a:pPr>
            <a:r>
              <a:rPr lang="en-IN" dirty="0"/>
              <a:t>10. PARTICIPANTS</a:t>
            </a:r>
          </a:p>
        </p:txBody>
      </p:sp>
      <p:pic>
        <p:nvPicPr>
          <p:cNvPr id="4" name="Picture 3" descr="C:\Users\user\Desktop\participants nsfb.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286" y="2449437"/>
            <a:ext cx="2111375" cy="4097020"/>
          </a:xfrm>
          <a:prstGeom prst="rect">
            <a:avLst/>
          </a:prstGeom>
          <a:noFill/>
          <a:ln>
            <a:noFill/>
          </a:ln>
        </p:spPr>
      </p:pic>
      <p:pic>
        <p:nvPicPr>
          <p:cNvPr id="5" name="Picture 4" descr="C:\Users\user\Desktop\nsfb participants.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820" y="2603983"/>
            <a:ext cx="2125980" cy="4124325"/>
          </a:xfrm>
          <a:prstGeom prst="rect">
            <a:avLst/>
          </a:prstGeom>
          <a:noFill/>
          <a:ln>
            <a:noFill/>
          </a:ln>
        </p:spPr>
      </p:pic>
      <p:sp>
        <p:nvSpPr>
          <p:cNvPr id="6" name="Content Placeholder 2"/>
          <p:cNvSpPr txBox="1">
            <a:spLocks/>
          </p:cNvSpPr>
          <p:nvPr/>
        </p:nvSpPr>
        <p:spPr>
          <a:xfrm>
            <a:off x="836053" y="495957"/>
            <a:ext cx="4690057" cy="132966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14400" indent="-914400">
              <a:buFont typeface="+mj-lt"/>
              <a:buAutoNum type="arabicPeriod"/>
            </a:pPr>
            <a:endParaRPr lang="en-IN" sz="1200" b="1" dirty="0">
              <a:solidFill>
                <a:srgbClr val="002060"/>
              </a:solidFill>
            </a:endParaRPr>
          </a:p>
          <a:p>
            <a:pPr marL="0" indent="0">
              <a:buFont typeface="Arial" panose="020B0604020202020204" pitchFamily="34" charset="0"/>
              <a:buNone/>
            </a:pPr>
            <a:r>
              <a:rPr lang="en-US" sz="1200" b="1" dirty="0">
                <a:solidFill>
                  <a:srgbClr val="002060"/>
                </a:solidFill>
              </a:rPr>
              <a:t>9. Teachers Interested for Training</a:t>
            </a:r>
          </a:p>
          <a:p>
            <a:pPr marL="1200150" lvl="1" indent="-742950">
              <a:buFont typeface="+mj-lt"/>
              <a:buAutoNum type="arabicPeriod"/>
            </a:pPr>
            <a:r>
              <a:rPr lang="en-US" sz="1100" b="1" dirty="0">
                <a:solidFill>
                  <a:srgbClr val="002060"/>
                </a:solidFill>
              </a:rPr>
              <a:t>Sol. Kamlesh Kalra 	:	9899448208</a:t>
            </a:r>
          </a:p>
          <a:p>
            <a:pPr marL="1200150" lvl="1" indent="-742950">
              <a:buFont typeface="+mj-lt"/>
              <a:buAutoNum type="arabicPeriod"/>
            </a:pPr>
            <a:r>
              <a:rPr lang="en-US" sz="1100" b="1" dirty="0">
                <a:solidFill>
                  <a:srgbClr val="002060"/>
                </a:solidFill>
              </a:rPr>
              <a:t>Poonam Kohli 	:	 9560691709</a:t>
            </a:r>
          </a:p>
          <a:p>
            <a:pPr marL="1200150" lvl="1" indent="-742950">
              <a:buFont typeface="+mj-lt"/>
              <a:buAutoNum type="arabicPeriod"/>
            </a:pPr>
            <a:r>
              <a:rPr lang="en-US" sz="1100" b="1" dirty="0" err="1">
                <a:solidFill>
                  <a:srgbClr val="002060"/>
                </a:solidFill>
              </a:rPr>
              <a:t>Menka</a:t>
            </a:r>
            <a:r>
              <a:rPr lang="en-US" sz="1100" b="1" dirty="0">
                <a:solidFill>
                  <a:srgbClr val="002060"/>
                </a:solidFill>
              </a:rPr>
              <a:t>		:	 7065718761</a:t>
            </a:r>
            <a:endParaRPr lang="en-IN" sz="1100" b="1" dirty="0">
              <a:solidFill>
                <a:srgbClr val="002060"/>
              </a:solidFill>
            </a:endParaRPr>
          </a:p>
        </p:txBody>
      </p:sp>
    </p:spTree>
    <p:extLst>
      <p:ext uri="{BB962C8B-B14F-4D97-AF65-F5344CB8AC3E}">
        <p14:creationId xmlns:p14="http://schemas.microsoft.com/office/powerpoint/2010/main" val="38777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16"/>
            <a:ext cx="10515600" cy="678064"/>
          </a:xfrm>
        </p:spPr>
        <p:txBody>
          <a:bodyPr>
            <a:normAutofit fontScale="90000"/>
          </a:bodyPr>
          <a:lstStyle/>
          <a:p>
            <a:pPr algn="ctr"/>
            <a:r>
              <a:rPr lang="en-IN" b="1" dirty="0">
                <a:ln w="22225">
                  <a:solidFill>
                    <a:schemeClr val="accent2"/>
                  </a:solidFill>
                  <a:prstDash val="solid"/>
                </a:ln>
                <a:solidFill>
                  <a:schemeClr val="accent2">
                    <a:lumMod val="40000"/>
                    <a:lumOff val="60000"/>
                  </a:schemeClr>
                </a:solidFill>
              </a:rPr>
              <a:t>EAST REGION - ODISHA</a:t>
            </a:r>
          </a:p>
        </p:txBody>
      </p:sp>
      <p:sp>
        <p:nvSpPr>
          <p:cNvPr id="3" name="Content Placeholder 2"/>
          <p:cNvSpPr>
            <a:spLocks noGrp="1"/>
          </p:cNvSpPr>
          <p:nvPr>
            <p:ph idx="1"/>
          </p:nvPr>
        </p:nvSpPr>
        <p:spPr>
          <a:xfrm>
            <a:off x="409977" y="927280"/>
            <a:ext cx="11372045" cy="5930720"/>
          </a:xfrm>
        </p:spPr>
        <p:txBody>
          <a:bodyPr>
            <a:normAutofit/>
          </a:bodyPr>
          <a:lstStyle/>
          <a:p>
            <a:pPr marL="742950" indent="-742950">
              <a:lnSpc>
                <a:spcPct val="120000"/>
              </a:lnSpc>
              <a:buFont typeface="+mj-lt"/>
              <a:buAutoNum type="arabicPeriod"/>
            </a:pPr>
            <a:r>
              <a:rPr lang="en-US" sz="1300" b="1" dirty="0">
                <a:solidFill>
                  <a:srgbClr val="002060"/>
                </a:solidFill>
              </a:rPr>
              <a:t>Training Coordinator Name: 	Sol. </a:t>
            </a:r>
            <a:r>
              <a:rPr lang="en-US" sz="1300" b="1" dirty="0" err="1">
                <a:solidFill>
                  <a:srgbClr val="002060"/>
                </a:solidFill>
              </a:rPr>
              <a:t>Urimani</a:t>
            </a:r>
            <a:endParaRPr lang="en-US" sz="1300" b="1" dirty="0">
              <a:solidFill>
                <a:srgbClr val="002060"/>
              </a:solidFill>
            </a:endParaRPr>
          </a:p>
          <a:p>
            <a:pPr marL="742950" indent="-742950">
              <a:lnSpc>
                <a:spcPct val="120000"/>
              </a:lnSpc>
              <a:buFont typeface="+mj-lt"/>
              <a:buAutoNum type="arabicPeriod"/>
            </a:pPr>
            <a:r>
              <a:rPr lang="en-US" sz="1300" b="1" dirty="0">
                <a:solidFill>
                  <a:srgbClr val="002060"/>
                </a:solidFill>
              </a:rPr>
              <a:t>Date: 		09/08/2021 to 12/08/2021</a:t>
            </a:r>
            <a:endParaRPr lang="en-IN" sz="1300" b="1" dirty="0">
              <a:solidFill>
                <a:srgbClr val="002060"/>
              </a:solidFill>
            </a:endParaRPr>
          </a:p>
          <a:p>
            <a:pPr marL="742950" indent="-742950">
              <a:lnSpc>
                <a:spcPct val="120000"/>
              </a:lnSpc>
              <a:buFont typeface="+mj-lt"/>
              <a:buAutoNum type="arabicPeriod"/>
            </a:pPr>
            <a:r>
              <a:rPr lang="en-US" sz="1300" b="1" dirty="0">
                <a:solidFill>
                  <a:srgbClr val="002060"/>
                </a:solidFill>
              </a:rPr>
              <a:t>Time: 		05.00 to 07:00 P . M</a:t>
            </a:r>
            <a:endParaRPr lang="en-IN" sz="1300" b="1" dirty="0">
              <a:solidFill>
                <a:srgbClr val="002060"/>
              </a:solidFill>
            </a:endParaRPr>
          </a:p>
          <a:p>
            <a:pPr marL="742950" indent="-742950">
              <a:lnSpc>
                <a:spcPct val="120000"/>
              </a:lnSpc>
              <a:buFont typeface="+mj-lt"/>
              <a:buAutoNum type="arabicPeriod"/>
            </a:pPr>
            <a:r>
              <a:rPr lang="en-US" sz="1300" b="1" dirty="0">
                <a:solidFill>
                  <a:srgbClr val="002060"/>
                </a:solidFill>
              </a:rPr>
              <a:t>State: 		Odisha</a:t>
            </a:r>
            <a:endParaRPr lang="en-IN" sz="1300" b="1" dirty="0">
              <a:solidFill>
                <a:srgbClr val="002060"/>
              </a:solidFill>
            </a:endParaRPr>
          </a:p>
          <a:p>
            <a:pPr marL="742950" indent="-742950">
              <a:lnSpc>
                <a:spcPct val="120000"/>
              </a:lnSpc>
              <a:buFont typeface="+mj-lt"/>
              <a:buAutoNum type="arabicPeriod"/>
            </a:pPr>
            <a:r>
              <a:rPr lang="en-US" sz="1300" b="1" dirty="0">
                <a:solidFill>
                  <a:srgbClr val="002060"/>
                </a:solidFill>
              </a:rPr>
              <a:t>Number of Participants:	15 Nos</a:t>
            </a:r>
          </a:p>
          <a:p>
            <a:pPr marL="742950" indent="-742950">
              <a:lnSpc>
                <a:spcPct val="150000"/>
              </a:lnSpc>
              <a:buFont typeface="+mj-lt"/>
              <a:buAutoNum type="arabicPeriod"/>
            </a:pPr>
            <a:r>
              <a:rPr lang="en-US" sz="1300" b="1" dirty="0">
                <a:solidFill>
                  <a:srgbClr val="002060"/>
                </a:solidFill>
              </a:rPr>
              <a:t>Testimonies: Nil</a:t>
            </a:r>
          </a:p>
          <a:p>
            <a:pPr marL="914400" indent="-914400">
              <a:buFont typeface="+mj-lt"/>
              <a:buAutoNum type="arabicPeriod"/>
            </a:pPr>
            <a:endParaRPr lang="en-IN" sz="4800" b="1" dirty="0">
              <a:solidFill>
                <a:srgbClr val="002060"/>
              </a:solidFill>
            </a:endParaRPr>
          </a:p>
        </p:txBody>
      </p:sp>
    </p:spTree>
    <p:extLst>
      <p:ext uri="{BB962C8B-B14F-4D97-AF65-F5344CB8AC3E}">
        <p14:creationId xmlns:p14="http://schemas.microsoft.com/office/powerpoint/2010/main" val="379303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57503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br>
              <a:rPr lang="en-US" b="1" dirty="0">
                <a:solidFill>
                  <a:srgbClr val="7030A0"/>
                </a:solidFill>
              </a:rPr>
            </a:br>
            <a:br>
              <a:rPr lang="en-US" b="1" dirty="0">
                <a:solidFill>
                  <a:srgbClr val="7030A0"/>
                </a:solidFill>
              </a:rPr>
            </a:b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CENTRAL REGION – UP WEST</a:t>
            </a:r>
            <a:br>
              <a:rPr lang="en-US" b="1" dirty="0">
                <a:solidFill>
                  <a:srgbClr val="7030A0"/>
                </a:solidFill>
              </a:rPr>
            </a:br>
            <a:br>
              <a:rPr lang="en-IN" dirty="0"/>
            </a:br>
            <a:endParaRPr lang="en-IN" dirty="0"/>
          </a:p>
        </p:txBody>
      </p:sp>
      <p:sp>
        <p:nvSpPr>
          <p:cNvPr id="3" name="Content Placeholder 2"/>
          <p:cNvSpPr>
            <a:spLocks noGrp="1"/>
          </p:cNvSpPr>
          <p:nvPr>
            <p:ph idx="1"/>
          </p:nvPr>
        </p:nvSpPr>
        <p:spPr>
          <a:xfrm>
            <a:off x="270457" y="4149712"/>
            <a:ext cx="6601495" cy="2826990"/>
          </a:xfrm>
        </p:spPr>
        <p:style>
          <a:lnRef idx="1">
            <a:schemeClr val="accent4"/>
          </a:lnRef>
          <a:fillRef idx="3">
            <a:schemeClr val="accent4"/>
          </a:fillRef>
          <a:effectRef idx="2">
            <a:schemeClr val="accent4"/>
          </a:effectRef>
          <a:fontRef idx="minor">
            <a:schemeClr val="lt1"/>
          </a:fontRef>
        </p:style>
        <p:txBody>
          <a:bodyPr>
            <a:normAutofit fontScale="25000" lnSpcReduction="20000"/>
          </a:bodyPr>
          <a:lstStyle/>
          <a:p>
            <a:pPr marL="514350" indent="-514350">
              <a:lnSpc>
                <a:spcPct val="150000"/>
              </a:lnSpc>
              <a:buAutoNum type="arabicPeriod" startAt="6"/>
            </a:pPr>
            <a:r>
              <a:rPr lang="en-US" sz="5600" b="1" dirty="0">
                <a:solidFill>
                  <a:srgbClr val="002060"/>
                </a:solidFill>
              </a:rPr>
              <a:t>Feed Backs</a:t>
            </a:r>
          </a:p>
          <a:p>
            <a:pPr>
              <a:lnSpc>
                <a:spcPct val="150000"/>
              </a:lnSpc>
            </a:pPr>
            <a:r>
              <a:rPr lang="en-US" sz="5600" b="1" dirty="0">
                <a:solidFill>
                  <a:srgbClr val="002060"/>
                </a:solidFill>
              </a:rPr>
              <a:t>Many families are blessed by attending this gift school.</a:t>
            </a:r>
            <a:endParaRPr lang="en-IN" sz="5600" b="1" dirty="0">
              <a:solidFill>
                <a:srgbClr val="002060"/>
              </a:solidFill>
            </a:endParaRPr>
          </a:p>
          <a:p>
            <a:pPr>
              <a:lnSpc>
                <a:spcPct val="150000"/>
              </a:lnSpc>
            </a:pPr>
            <a:r>
              <a:rPr lang="en-US" sz="5600" b="1" dirty="0">
                <a:solidFill>
                  <a:srgbClr val="002060"/>
                </a:solidFill>
              </a:rPr>
              <a:t>They could see and experience the presence of the holy spirit.</a:t>
            </a:r>
            <a:endParaRPr lang="en-IN" sz="5600" b="1" dirty="0">
              <a:solidFill>
                <a:srgbClr val="002060"/>
              </a:solidFill>
            </a:endParaRPr>
          </a:p>
          <a:p>
            <a:pPr>
              <a:lnSpc>
                <a:spcPct val="150000"/>
              </a:lnSpc>
            </a:pPr>
            <a:r>
              <a:rPr lang="en-US" sz="5600" b="1" dirty="0">
                <a:solidFill>
                  <a:srgbClr val="002060"/>
                </a:solidFill>
              </a:rPr>
              <a:t>So many broken family been united.</a:t>
            </a:r>
            <a:endParaRPr lang="en-IN" sz="5600" b="1" dirty="0">
              <a:solidFill>
                <a:srgbClr val="002060"/>
              </a:solidFill>
            </a:endParaRPr>
          </a:p>
          <a:p>
            <a:pPr>
              <a:lnSpc>
                <a:spcPct val="150000"/>
              </a:lnSpc>
            </a:pPr>
            <a:r>
              <a:rPr lang="en-US" sz="5600" b="1" dirty="0">
                <a:solidFill>
                  <a:srgbClr val="002060"/>
                </a:solidFill>
              </a:rPr>
              <a:t>All these people are sharing their joy to their family members and friends.</a:t>
            </a:r>
            <a:endParaRPr lang="en-IN" sz="5600" b="1" dirty="0">
              <a:solidFill>
                <a:srgbClr val="002060"/>
              </a:solidFill>
            </a:endParaRPr>
          </a:p>
          <a:p>
            <a:pPr marL="514350" indent="-514350">
              <a:lnSpc>
                <a:spcPct val="150000"/>
              </a:lnSpc>
              <a:buAutoNum type="arabicPeriod" startAt="6"/>
            </a:pPr>
            <a:endParaRPr lang="en-US" b="1" dirty="0">
              <a:solidFill>
                <a:srgbClr val="002060"/>
              </a:solidFill>
            </a:endParaRPr>
          </a:p>
          <a:p>
            <a:pPr marL="457200" lvl="1" indent="0">
              <a:lnSpc>
                <a:spcPct val="150000"/>
              </a:lnSpc>
              <a:buNone/>
            </a:pPr>
            <a:br>
              <a:rPr lang="en-IN" dirty="0"/>
            </a:br>
            <a:endParaRPr lang="en-US" sz="3200" b="1" dirty="0"/>
          </a:p>
          <a:p>
            <a:pPr marL="742950" indent="-742950">
              <a:lnSpc>
                <a:spcPct val="150000"/>
              </a:lnSpc>
              <a:buFont typeface="+mj-lt"/>
              <a:buAutoNum type="arabicPeriod"/>
            </a:pPr>
            <a:endParaRPr lang="en-IN" sz="3600" b="1" dirty="0"/>
          </a:p>
          <a:p>
            <a:endParaRPr lang="en-IN" dirty="0"/>
          </a:p>
        </p:txBody>
      </p:sp>
      <p:sp>
        <p:nvSpPr>
          <p:cNvPr id="5" name="TextBox 4"/>
          <p:cNvSpPr txBox="1"/>
          <p:nvPr/>
        </p:nvSpPr>
        <p:spPr>
          <a:xfrm>
            <a:off x="399246" y="1487669"/>
            <a:ext cx="4893972" cy="2396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742950" indent="-742950">
              <a:lnSpc>
                <a:spcPct val="120000"/>
              </a:lnSpc>
              <a:buFont typeface="+mj-lt"/>
              <a:buAutoNum type="arabicPeriod"/>
            </a:pPr>
            <a:r>
              <a:rPr lang="en-US" b="1" dirty="0">
                <a:solidFill>
                  <a:srgbClr val="002060"/>
                </a:solidFill>
              </a:rPr>
              <a:t>Training Coordinator Name: Sol. </a:t>
            </a:r>
            <a:r>
              <a:rPr lang="en-US" b="1" dirty="0" err="1">
                <a:solidFill>
                  <a:srgbClr val="002060"/>
                </a:solidFill>
              </a:rPr>
              <a:t>Jannet</a:t>
            </a:r>
            <a:r>
              <a:rPr lang="en-US" b="1" dirty="0">
                <a:solidFill>
                  <a:srgbClr val="002060"/>
                </a:solidFill>
              </a:rPr>
              <a:t> Lawrence</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Date:28/6/2021 to 1/7/2021</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Time: 4.00 to 7:30 P . M</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State: Uttar Pradesh (EAST)</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Number of Participants:	38, Male:	08  Female:	30</a:t>
            </a:r>
          </a:p>
        </p:txBody>
      </p:sp>
      <p:sp>
        <p:nvSpPr>
          <p:cNvPr id="6" name="TextBox 5"/>
          <p:cNvSpPr txBox="1"/>
          <p:nvPr/>
        </p:nvSpPr>
        <p:spPr>
          <a:xfrm>
            <a:off x="5589430" y="870321"/>
            <a:ext cx="6362163" cy="293157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742950" indent="-742950">
              <a:lnSpc>
                <a:spcPct val="150000"/>
              </a:lnSpc>
              <a:buFont typeface="+mj-lt"/>
              <a:buAutoNum type="arabicPeriod"/>
            </a:pPr>
            <a:r>
              <a:rPr lang="en-US" sz="1100" b="1" dirty="0">
                <a:solidFill>
                  <a:srgbClr val="002060"/>
                </a:solidFill>
              </a:rPr>
              <a:t>Testimonies</a:t>
            </a:r>
          </a:p>
          <a:p>
            <a:pPr marL="971550" lvl="1" indent="-514350">
              <a:lnSpc>
                <a:spcPct val="150000"/>
              </a:lnSpc>
              <a:buFont typeface="+mj-lt"/>
              <a:buAutoNum type="arabicPeriod"/>
            </a:pPr>
            <a:r>
              <a:rPr lang="en-US" sz="1400" b="1" dirty="0">
                <a:solidFill>
                  <a:srgbClr val="002060"/>
                </a:solidFill>
              </a:rPr>
              <a:t>Sol. </a:t>
            </a:r>
            <a:r>
              <a:rPr lang="en-US" sz="1400" b="1" dirty="0" err="1">
                <a:solidFill>
                  <a:srgbClr val="002060"/>
                </a:solidFill>
              </a:rPr>
              <a:t>Bindu</a:t>
            </a:r>
            <a:r>
              <a:rPr lang="en-US" sz="1400" b="1" dirty="0">
                <a:solidFill>
                  <a:srgbClr val="002060"/>
                </a:solidFill>
              </a:rPr>
              <a:t>, her brother was taking drugs, but during these classes he did not take. Praise God</a:t>
            </a:r>
          </a:p>
          <a:p>
            <a:pPr marL="971550" lvl="1" indent="-514350">
              <a:lnSpc>
                <a:spcPct val="150000"/>
              </a:lnSpc>
              <a:buFont typeface="+mj-lt"/>
              <a:buAutoNum type="arabicPeriod"/>
            </a:pPr>
            <a:r>
              <a:rPr lang="en-US" sz="1400" b="1" dirty="0">
                <a:solidFill>
                  <a:srgbClr val="002060"/>
                </a:solidFill>
              </a:rPr>
              <a:t>Sol. Ashok Das: Even though he was  serving the lord from so many years, but my family life was shattered, and empty inside but during class he received the repentance and God filled his heart and anointed him. All glory to God</a:t>
            </a:r>
            <a:endParaRPr lang="en-IN" sz="1400" b="1" dirty="0">
              <a:solidFill>
                <a:srgbClr val="002060"/>
              </a:solidFill>
            </a:endParaRPr>
          </a:p>
          <a:p>
            <a:pPr marL="971550" lvl="1" indent="-514350">
              <a:lnSpc>
                <a:spcPct val="150000"/>
              </a:lnSpc>
              <a:buFont typeface="+mj-lt"/>
              <a:buAutoNum type="arabicPeriod"/>
            </a:pPr>
            <a:r>
              <a:rPr lang="en-US" sz="1400" b="1" dirty="0">
                <a:solidFill>
                  <a:srgbClr val="002060"/>
                </a:solidFill>
              </a:rPr>
              <a:t>Sol. </a:t>
            </a:r>
            <a:r>
              <a:rPr lang="en-US" sz="1400" b="1" dirty="0" err="1">
                <a:solidFill>
                  <a:srgbClr val="002060"/>
                </a:solidFill>
              </a:rPr>
              <a:t>Rajeshwari</a:t>
            </a:r>
            <a:r>
              <a:rPr lang="en-US" sz="1400" b="1" dirty="0">
                <a:solidFill>
                  <a:srgbClr val="002060"/>
                </a:solidFill>
              </a:rPr>
              <a:t>: My family was broken and shattered but through this meeting my family is rebuild. Praise God.</a:t>
            </a:r>
            <a:endParaRPr lang="en-IN" sz="1400" b="1" dirty="0">
              <a:solidFill>
                <a:srgbClr val="002060"/>
              </a:solidFill>
            </a:endParaRPr>
          </a:p>
        </p:txBody>
      </p:sp>
      <p:sp>
        <p:nvSpPr>
          <p:cNvPr id="8" name="TextBox 7"/>
          <p:cNvSpPr txBox="1"/>
          <p:nvPr/>
        </p:nvSpPr>
        <p:spPr>
          <a:xfrm>
            <a:off x="7431110" y="4497530"/>
            <a:ext cx="4520483" cy="21313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sz="1050" b="1" dirty="0">
                <a:solidFill>
                  <a:srgbClr val="002060"/>
                </a:solidFill>
              </a:rPr>
              <a:t>	</a:t>
            </a:r>
            <a:r>
              <a:rPr lang="en-IN" sz="1100" b="1" dirty="0">
                <a:solidFill>
                  <a:srgbClr val="002060"/>
                </a:solidFill>
              </a:rPr>
              <a:t>Other Information's</a:t>
            </a:r>
            <a:endParaRPr lang="en-IN" sz="1100" b="1" dirty="0"/>
          </a:p>
          <a:p>
            <a:pPr marL="514350" indent="-514350">
              <a:lnSpc>
                <a:spcPct val="150000"/>
              </a:lnSpc>
              <a:buFont typeface="+mj-lt"/>
              <a:buAutoNum type="arabicPeriod"/>
            </a:pPr>
            <a:r>
              <a:rPr lang="en-US" sz="1100" b="1" dirty="0"/>
              <a:t>Participants interested in teaching</a:t>
            </a:r>
            <a:endParaRPr lang="en-IN" sz="1100" b="1" dirty="0"/>
          </a:p>
          <a:p>
            <a:pPr marL="971550" lvl="1" indent="-514350">
              <a:lnSpc>
                <a:spcPct val="150000"/>
              </a:lnSpc>
              <a:buFont typeface="+mj-lt"/>
              <a:buAutoNum type="arabicPeriod"/>
            </a:pPr>
            <a:r>
              <a:rPr lang="en-US" sz="1100" b="1" dirty="0"/>
              <a:t>Sol. </a:t>
            </a:r>
            <a:r>
              <a:rPr lang="en-US" sz="1100" b="1" dirty="0" err="1"/>
              <a:t>Sudha</a:t>
            </a:r>
            <a:r>
              <a:rPr lang="en-US" sz="1100" b="1" dirty="0"/>
              <a:t>: 9696300063</a:t>
            </a:r>
            <a:endParaRPr lang="en-IN" sz="1100" b="1" dirty="0"/>
          </a:p>
          <a:p>
            <a:pPr marL="971550" lvl="1" indent="-514350">
              <a:lnSpc>
                <a:spcPct val="150000"/>
              </a:lnSpc>
              <a:buFont typeface="+mj-lt"/>
              <a:buAutoNum type="arabicPeriod"/>
            </a:pPr>
            <a:r>
              <a:rPr lang="en-US" sz="1100" b="1" dirty="0"/>
              <a:t>Sol. </a:t>
            </a:r>
            <a:r>
              <a:rPr lang="en-US" sz="1100" b="1" dirty="0" err="1"/>
              <a:t>Kamlesh</a:t>
            </a:r>
            <a:r>
              <a:rPr lang="en-US" sz="1100" b="1" dirty="0"/>
              <a:t>: 9453594371</a:t>
            </a:r>
          </a:p>
          <a:p>
            <a:pPr marL="971550" lvl="1" indent="-514350">
              <a:lnSpc>
                <a:spcPct val="150000"/>
              </a:lnSpc>
              <a:buFont typeface="+mj-lt"/>
              <a:buAutoNum type="arabicPeriod"/>
            </a:pPr>
            <a:r>
              <a:rPr lang="en-US" sz="1100" b="1" dirty="0"/>
              <a:t>Sol. Ashok </a:t>
            </a:r>
            <a:r>
              <a:rPr lang="en-US" sz="1100" b="1" dirty="0" err="1"/>
              <a:t>Dass</a:t>
            </a:r>
            <a:r>
              <a:rPr lang="en-US" sz="1100" b="1" dirty="0"/>
              <a:t>: 7985976589</a:t>
            </a:r>
            <a:endParaRPr lang="en-IN" sz="1100" b="1" dirty="0"/>
          </a:p>
          <a:p>
            <a:pPr marL="971550" lvl="1" indent="-514350">
              <a:lnSpc>
                <a:spcPct val="150000"/>
              </a:lnSpc>
              <a:buFont typeface="+mj-lt"/>
              <a:buAutoNum type="arabicPeriod"/>
            </a:pPr>
            <a:r>
              <a:rPr lang="en-US" sz="1100" b="1" dirty="0"/>
              <a:t>Sol. Maya </a:t>
            </a:r>
            <a:r>
              <a:rPr lang="en-US" sz="1100" b="1" dirty="0" err="1"/>
              <a:t>sarkar</a:t>
            </a:r>
            <a:r>
              <a:rPr lang="en-US" sz="1100" b="1" dirty="0"/>
              <a:t>: 8826240699</a:t>
            </a:r>
            <a:endParaRPr lang="en-IN" sz="1100" b="1" dirty="0"/>
          </a:p>
          <a:p>
            <a:pPr marL="971550" lvl="1" indent="-514350">
              <a:lnSpc>
                <a:spcPct val="150000"/>
              </a:lnSpc>
              <a:buFont typeface="+mj-lt"/>
              <a:buAutoNum type="arabicPeriod"/>
            </a:pPr>
            <a:r>
              <a:rPr lang="en-US" sz="1100" b="1" dirty="0" err="1"/>
              <a:t>Saroj</a:t>
            </a:r>
            <a:r>
              <a:rPr lang="en-US" sz="1100" b="1" dirty="0"/>
              <a:t>: 8887874343</a:t>
            </a:r>
            <a:endParaRPr lang="en-IN" sz="1100" b="1" dirty="0"/>
          </a:p>
          <a:p>
            <a:pPr marL="971550" lvl="1" indent="-514350">
              <a:lnSpc>
                <a:spcPct val="150000"/>
              </a:lnSpc>
              <a:buFont typeface="+mj-lt"/>
              <a:buAutoNum type="arabicPeriod"/>
            </a:pPr>
            <a:r>
              <a:rPr lang="en-US" sz="1100" b="1" dirty="0"/>
              <a:t>Sol. </a:t>
            </a:r>
            <a:r>
              <a:rPr lang="en-US" sz="1100" b="1" dirty="0" err="1"/>
              <a:t>Reeta</a:t>
            </a:r>
            <a:r>
              <a:rPr lang="en-US" sz="1100" b="1" dirty="0"/>
              <a:t>: 09665983740</a:t>
            </a:r>
          </a:p>
          <a:p>
            <a:endParaRPr lang="en-IN" sz="600" dirty="0"/>
          </a:p>
        </p:txBody>
      </p:sp>
    </p:spTree>
    <p:extLst>
      <p:ext uri="{BB962C8B-B14F-4D97-AF65-F5344CB8AC3E}">
        <p14:creationId xmlns:p14="http://schemas.microsoft.com/office/powerpoint/2010/main" val="422943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068" y="365125"/>
            <a:ext cx="5725732" cy="1325563"/>
          </a:xfrm>
        </p:spPr>
        <p:txBody>
          <a:bodyPr/>
          <a:lstStyle/>
          <a:p>
            <a:r>
              <a:rPr lang="en-IN" b="1" dirty="0">
                <a:solidFill>
                  <a:srgbClr val="C00000"/>
                </a:solidFill>
              </a:rPr>
              <a:t>Participants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6829" y="2609693"/>
            <a:ext cx="2447627" cy="4351338"/>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082379" y="193574"/>
            <a:ext cx="2938242" cy="4083148"/>
          </a:xfrm>
          <a:prstGeom prst="rect">
            <a:avLst/>
          </a:prstGeom>
        </p:spPr>
      </p:pic>
      <p:sp>
        <p:nvSpPr>
          <p:cNvPr id="6" name="TextBox 5"/>
          <p:cNvSpPr txBox="1"/>
          <p:nvPr/>
        </p:nvSpPr>
        <p:spPr>
          <a:xfrm>
            <a:off x="579549" y="1690688"/>
            <a:ext cx="4134119" cy="272382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IN" sz="1600" b="1" dirty="0">
                <a:solidFill>
                  <a:srgbClr val="002060"/>
                </a:solidFill>
              </a:rPr>
              <a:t> </a:t>
            </a:r>
            <a:r>
              <a:rPr lang="en-US" b="1" dirty="0">
                <a:solidFill>
                  <a:srgbClr val="0070C0"/>
                </a:solidFill>
              </a:rPr>
              <a:t>9. Number of troop churches formed</a:t>
            </a:r>
            <a:endParaRPr lang="en-IN" b="1" dirty="0"/>
          </a:p>
          <a:p>
            <a:pPr marL="514350" indent="-514350">
              <a:lnSpc>
                <a:spcPct val="150000"/>
              </a:lnSpc>
              <a:buFont typeface="+mj-lt"/>
              <a:buAutoNum type="arabicPeriod"/>
            </a:pPr>
            <a:r>
              <a:rPr lang="en-US" b="1" dirty="0"/>
              <a:t>Job</a:t>
            </a:r>
          </a:p>
          <a:p>
            <a:pPr marL="514350" indent="-514350">
              <a:lnSpc>
                <a:spcPct val="150000"/>
              </a:lnSpc>
              <a:buFont typeface="+mj-lt"/>
              <a:buAutoNum type="arabicPeriod"/>
            </a:pPr>
            <a:r>
              <a:rPr lang="en-US" b="1" dirty="0"/>
              <a:t>Ezra</a:t>
            </a:r>
          </a:p>
          <a:p>
            <a:pPr marL="514350" indent="-514350">
              <a:lnSpc>
                <a:spcPct val="150000"/>
              </a:lnSpc>
              <a:buFont typeface="+mj-lt"/>
              <a:buAutoNum type="arabicPeriod"/>
            </a:pPr>
            <a:r>
              <a:rPr lang="en-US" b="1" dirty="0"/>
              <a:t>Markus</a:t>
            </a:r>
          </a:p>
          <a:p>
            <a:pPr marL="514350" indent="-514350">
              <a:lnSpc>
                <a:spcPct val="150000"/>
              </a:lnSpc>
              <a:buFont typeface="+mj-lt"/>
              <a:buAutoNum type="arabicPeriod"/>
            </a:pPr>
            <a:r>
              <a:rPr lang="en-US" b="1" dirty="0"/>
              <a:t>Esther</a:t>
            </a:r>
          </a:p>
          <a:p>
            <a:pPr marL="514350" indent="-514350">
              <a:lnSpc>
                <a:spcPct val="150000"/>
              </a:lnSpc>
              <a:buFont typeface="+mj-lt"/>
              <a:buAutoNum type="arabicPeriod"/>
            </a:pPr>
            <a:r>
              <a:rPr lang="en-US" b="1" dirty="0"/>
              <a:t>Joseph</a:t>
            </a:r>
            <a:endParaRPr lang="en-IN" b="1" dirty="0"/>
          </a:p>
          <a:p>
            <a:endParaRPr lang="en-IN" dirty="0"/>
          </a:p>
        </p:txBody>
      </p:sp>
    </p:spTree>
    <p:extLst>
      <p:ext uri="{BB962C8B-B14F-4D97-AF65-F5344CB8AC3E}">
        <p14:creationId xmlns:p14="http://schemas.microsoft.com/office/powerpoint/2010/main" val="338346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7608"/>
            <a:ext cx="10515600" cy="57503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br>
              <a:rPr lang="en-US" b="1" dirty="0">
                <a:solidFill>
                  <a:srgbClr val="7030A0"/>
                </a:solidFill>
              </a:rPr>
            </a:br>
            <a:br>
              <a:rPr lang="en-US" b="1" dirty="0">
                <a:solidFill>
                  <a:srgbClr val="7030A0"/>
                </a:solidFill>
              </a:rPr>
            </a:br>
            <a:r>
              <a:rPr lang="en-US" sz="4000" b="1" dirty="0">
                <a:solidFill>
                  <a:srgbClr val="7030A0"/>
                </a:solidFill>
              </a:rPr>
              <a:t>WESTERN REGION- MAHARASTRA</a:t>
            </a:r>
            <a:br>
              <a:rPr lang="en-US" b="1" dirty="0">
                <a:solidFill>
                  <a:srgbClr val="7030A0"/>
                </a:solidFill>
              </a:rPr>
            </a:br>
            <a:br>
              <a:rPr lang="en-IN" dirty="0"/>
            </a:br>
            <a:endParaRPr lang="en-IN" dirty="0"/>
          </a:p>
        </p:txBody>
      </p:sp>
      <p:sp>
        <p:nvSpPr>
          <p:cNvPr id="4" name="TextBox 3"/>
          <p:cNvSpPr txBox="1"/>
          <p:nvPr/>
        </p:nvSpPr>
        <p:spPr>
          <a:xfrm>
            <a:off x="3913031" y="648423"/>
            <a:ext cx="4365938" cy="206454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742950" indent="-742950">
              <a:lnSpc>
                <a:spcPct val="120000"/>
              </a:lnSpc>
              <a:buFont typeface="+mj-lt"/>
              <a:buAutoNum type="arabicPeriod"/>
            </a:pPr>
            <a:r>
              <a:rPr lang="en-US" b="1" dirty="0">
                <a:solidFill>
                  <a:srgbClr val="002060"/>
                </a:solidFill>
              </a:rPr>
              <a:t>Training Coordinator Name: Sol. KAVITA INGLE</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Date:18/7/2021 to 21/7/2021</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Time: 7.00 to 9:30 P . M</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State: Maharashtra</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Number of Participants:	24</a:t>
            </a:r>
          </a:p>
        </p:txBody>
      </p:sp>
      <p:sp>
        <p:nvSpPr>
          <p:cNvPr id="5" name="TextBox 4"/>
          <p:cNvSpPr txBox="1"/>
          <p:nvPr/>
        </p:nvSpPr>
        <p:spPr>
          <a:xfrm>
            <a:off x="5718221" y="2996261"/>
            <a:ext cx="6294012" cy="325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nSpc>
                <a:spcPct val="120000"/>
              </a:lnSpc>
            </a:pPr>
            <a:r>
              <a:rPr lang="en-US" b="1" dirty="0">
                <a:solidFill>
                  <a:srgbClr val="002060"/>
                </a:solidFill>
              </a:rPr>
              <a:t>7. Testimonies</a:t>
            </a:r>
            <a:endParaRPr lang="en-US" sz="1100" b="1" dirty="0">
              <a:solidFill>
                <a:srgbClr val="002060"/>
              </a:solidFill>
            </a:endParaRPr>
          </a:p>
          <a:p>
            <a:pPr marL="1143000" indent="-1143000">
              <a:buFont typeface="+mj-lt"/>
              <a:buAutoNum type="arabicPeriod"/>
            </a:pPr>
            <a:r>
              <a:rPr lang="en-IN" sz="1400" dirty="0">
                <a:solidFill>
                  <a:srgbClr val="002060"/>
                </a:solidFill>
              </a:rPr>
              <a:t>One of the sister understands that why failure our family face so during Failure family class she came to know why her family fails every time and she overcome this problem by the grace of god Amen.</a:t>
            </a:r>
          </a:p>
          <a:p>
            <a:pPr marL="1143000" indent="-1143000">
              <a:buFont typeface="+mj-lt"/>
              <a:buAutoNum type="arabicPeriod"/>
            </a:pPr>
            <a:r>
              <a:rPr lang="en-IN" sz="1600" dirty="0">
                <a:solidFill>
                  <a:srgbClr val="002060"/>
                </a:solidFill>
              </a:rPr>
              <a:t>During symbiotic disorder class one of the sister knew how failure come and how to fight with it by the word of god amen. </a:t>
            </a:r>
          </a:p>
          <a:p>
            <a:pPr marL="1143000" indent="-1143000">
              <a:buFont typeface="+mj-lt"/>
              <a:buAutoNum type="arabicPeriod"/>
            </a:pPr>
            <a:r>
              <a:rPr lang="en-IN" sz="1600" dirty="0">
                <a:solidFill>
                  <a:srgbClr val="002060"/>
                </a:solidFill>
              </a:rPr>
              <a:t>During this gift school many students were join they spoke that all the classes were good we understand each and every word of god we will improve our family communication and also they ready to give message and classes during gift school Praise god.</a:t>
            </a:r>
          </a:p>
        </p:txBody>
      </p:sp>
      <p:sp>
        <p:nvSpPr>
          <p:cNvPr id="6" name="TextBox 5"/>
          <p:cNvSpPr txBox="1"/>
          <p:nvPr/>
        </p:nvSpPr>
        <p:spPr>
          <a:xfrm>
            <a:off x="838201" y="2421228"/>
            <a:ext cx="4880020" cy="29238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nSpc>
                <a:spcPct val="120000"/>
              </a:lnSpc>
            </a:pPr>
            <a:r>
              <a:rPr lang="en-IN" sz="2000" b="1" dirty="0">
                <a:solidFill>
                  <a:srgbClr val="002060"/>
                </a:solidFill>
              </a:rPr>
              <a:t>6. Special thanks </a:t>
            </a:r>
          </a:p>
          <a:p>
            <a:pPr marL="1143000" indent="-1143000">
              <a:buFont typeface="+mj-lt"/>
              <a:buAutoNum type="arabicPeriod"/>
            </a:pPr>
            <a:r>
              <a:rPr lang="en-IN" sz="2000" b="1" dirty="0">
                <a:solidFill>
                  <a:srgbClr val="002060"/>
                </a:solidFill>
              </a:rPr>
              <a:t> First of all we are very thankful to God because he is with us and protect, encourages, giving all teachers strength and good connectivity, guide us in every situation</a:t>
            </a:r>
          </a:p>
          <a:p>
            <a:pPr marL="1143000" indent="-1143000">
              <a:buFont typeface="+mj-lt"/>
              <a:buAutoNum type="arabicPeriod"/>
            </a:pPr>
            <a:r>
              <a:rPr lang="en-IN" sz="2000" b="1" dirty="0">
                <a:solidFill>
                  <a:srgbClr val="002060"/>
                </a:solidFill>
              </a:rPr>
              <a:t>  Also thankful of all MH AOJ team members</a:t>
            </a:r>
          </a:p>
        </p:txBody>
      </p:sp>
    </p:spTree>
    <p:extLst>
      <p:ext uri="{BB962C8B-B14F-4D97-AF65-F5344CB8AC3E}">
        <p14:creationId xmlns:p14="http://schemas.microsoft.com/office/powerpoint/2010/main" val="260325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52"/>
            <a:ext cx="10515600" cy="6086811"/>
          </a:xfrm>
        </p:spPr>
        <p:txBody>
          <a:bodyPr>
            <a:normAutofit/>
          </a:bodyPr>
          <a:lstStyle/>
          <a:p>
            <a:pPr marL="457200" lvl="1" indent="0">
              <a:lnSpc>
                <a:spcPct val="150000"/>
              </a:lnSpc>
              <a:buNone/>
            </a:pPr>
            <a:br>
              <a:rPr lang="en-IN" dirty="0"/>
            </a:br>
            <a:endParaRPr lang="en-US" sz="3200" b="1" dirty="0"/>
          </a:p>
          <a:p>
            <a:pPr marL="742950" indent="-742950">
              <a:lnSpc>
                <a:spcPct val="150000"/>
              </a:lnSpc>
              <a:buFont typeface="+mj-lt"/>
              <a:buAutoNum type="arabicPeriod"/>
            </a:pPr>
            <a:endParaRPr lang="en-IN" sz="3600" b="1" dirty="0"/>
          </a:p>
          <a:p>
            <a:endParaRPr lang="en-IN" dirty="0"/>
          </a:p>
          <a:p>
            <a:pPr marL="0" indent="0">
              <a:buNone/>
            </a:pPr>
            <a:endParaRPr lang="en-IN" dirty="0"/>
          </a:p>
        </p:txBody>
      </p:sp>
      <p:pic>
        <p:nvPicPr>
          <p:cNvPr id="4" name="Picture 3"/>
          <p:cNvPicPr>
            <a:picLocks noChangeAspect="1"/>
          </p:cNvPicPr>
          <p:nvPr/>
        </p:nvPicPr>
        <p:blipFill>
          <a:blip r:embed="rId2"/>
          <a:stretch>
            <a:fillRect/>
          </a:stretch>
        </p:blipFill>
        <p:spPr>
          <a:xfrm>
            <a:off x="5235530" y="0"/>
            <a:ext cx="3086100" cy="6858000"/>
          </a:xfrm>
          <a:prstGeom prst="rect">
            <a:avLst/>
          </a:prstGeom>
        </p:spPr>
      </p:pic>
      <p:pic>
        <p:nvPicPr>
          <p:cNvPr id="5" name="Picture 4"/>
          <p:cNvPicPr>
            <a:picLocks noChangeAspect="1"/>
          </p:cNvPicPr>
          <p:nvPr/>
        </p:nvPicPr>
        <p:blipFill>
          <a:blip r:embed="rId3"/>
          <a:stretch>
            <a:fillRect/>
          </a:stretch>
        </p:blipFill>
        <p:spPr>
          <a:xfrm>
            <a:off x="8506764" y="0"/>
            <a:ext cx="3086100" cy="6858000"/>
          </a:xfrm>
          <a:prstGeom prst="rect">
            <a:avLst/>
          </a:prstGeom>
        </p:spPr>
      </p:pic>
      <p:sp>
        <p:nvSpPr>
          <p:cNvPr id="2" name="TextBox 1"/>
          <p:cNvSpPr txBox="1"/>
          <p:nvPr/>
        </p:nvSpPr>
        <p:spPr>
          <a:xfrm>
            <a:off x="643944" y="3760631"/>
            <a:ext cx="4250028" cy="293157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lang="en-US" b="1" dirty="0">
                <a:solidFill>
                  <a:srgbClr val="002060"/>
                </a:solidFill>
              </a:rPr>
              <a:t>7. Teachers Raised:</a:t>
            </a:r>
          </a:p>
          <a:p>
            <a:pPr marL="1200150" lvl="1" indent="-742950">
              <a:lnSpc>
                <a:spcPct val="150000"/>
              </a:lnSpc>
              <a:buAutoNum type="arabicPeriod"/>
            </a:pPr>
            <a:r>
              <a:rPr lang="en-US" sz="1600" b="1" dirty="0" err="1">
                <a:solidFill>
                  <a:srgbClr val="002060"/>
                </a:solidFill>
              </a:rPr>
              <a:t>Sol.Archana</a:t>
            </a:r>
            <a:r>
              <a:rPr lang="en-US" sz="1600" b="1" dirty="0">
                <a:solidFill>
                  <a:srgbClr val="002060"/>
                </a:solidFill>
              </a:rPr>
              <a:t> </a:t>
            </a:r>
            <a:r>
              <a:rPr lang="en-US" sz="1600" b="1" dirty="0" err="1">
                <a:solidFill>
                  <a:srgbClr val="002060"/>
                </a:solidFill>
              </a:rPr>
              <a:t>Brahmane</a:t>
            </a:r>
            <a:r>
              <a:rPr lang="en-US" sz="1600" b="1" dirty="0">
                <a:solidFill>
                  <a:srgbClr val="002060"/>
                </a:solidFill>
              </a:rPr>
              <a:t> -  73877849672</a:t>
            </a:r>
          </a:p>
          <a:p>
            <a:pPr marL="1200150" lvl="1" indent="-742950">
              <a:lnSpc>
                <a:spcPct val="150000"/>
              </a:lnSpc>
              <a:buAutoNum type="arabicPeriod"/>
            </a:pPr>
            <a:r>
              <a:rPr lang="en-US" sz="1600" b="1" dirty="0">
                <a:solidFill>
                  <a:srgbClr val="002060"/>
                </a:solidFill>
              </a:rPr>
              <a:t> </a:t>
            </a:r>
            <a:r>
              <a:rPr lang="en-US" sz="1600" b="1" dirty="0" err="1">
                <a:solidFill>
                  <a:srgbClr val="002060"/>
                </a:solidFill>
              </a:rPr>
              <a:t>Sol.Brijesh</a:t>
            </a:r>
            <a:r>
              <a:rPr lang="en-US" sz="1600" b="1" dirty="0">
                <a:solidFill>
                  <a:srgbClr val="002060"/>
                </a:solidFill>
              </a:rPr>
              <a:t>  - 99537788683</a:t>
            </a:r>
          </a:p>
          <a:p>
            <a:pPr marL="1200150" lvl="1" indent="-742950">
              <a:lnSpc>
                <a:spcPct val="150000"/>
              </a:lnSpc>
              <a:buAutoNum type="arabicPeriod"/>
            </a:pPr>
            <a:r>
              <a:rPr lang="en-US" sz="1600" b="1" dirty="0" err="1">
                <a:solidFill>
                  <a:srgbClr val="002060"/>
                </a:solidFill>
              </a:rPr>
              <a:t>Sol.Florina</a:t>
            </a:r>
            <a:r>
              <a:rPr lang="en-US" sz="1600" b="1" dirty="0">
                <a:solidFill>
                  <a:srgbClr val="002060"/>
                </a:solidFill>
              </a:rPr>
              <a:t>  -96628001724</a:t>
            </a:r>
          </a:p>
          <a:p>
            <a:pPr marL="1200150" lvl="1" indent="-742950">
              <a:lnSpc>
                <a:spcPct val="150000"/>
              </a:lnSpc>
              <a:buAutoNum type="arabicPeriod"/>
            </a:pPr>
            <a:r>
              <a:rPr lang="en-US" sz="1600" b="1" dirty="0" err="1">
                <a:solidFill>
                  <a:srgbClr val="002060"/>
                </a:solidFill>
              </a:rPr>
              <a:t>Sol.Mamata</a:t>
            </a:r>
            <a:r>
              <a:rPr lang="en-US" sz="1600" b="1" dirty="0">
                <a:solidFill>
                  <a:srgbClr val="002060"/>
                </a:solidFill>
              </a:rPr>
              <a:t> -  73852661355</a:t>
            </a:r>
          </a:p>
          <a:p>
            <a:pPr marL="1200150" lvl="1" indent="-742950">
              <a:lnSpc>
                <a:spcPct val="150000"/>
              </a:lnSpc>
              <a:buAutoNum type="arabicPeriod"/>
            </a:pPr>
            <a:r>
              <a:rPr lang="en-US" sz="1600" b="1" dirty="0" err="1">
                <a:solidFill>
                  <a:srgbClr val="002060"/>
                </a:solidFill>
              </a:rPr>
              <a:t>Sol.Rita</a:t>
            </a:r>
            <a:r>
              <a:rPr lang="en-US" sz="1600" b="1" dirty="0">
                <a:solidFill>
                  <a:srgbClr val="002060"/>
                </a:solidFill>
              </a:rPr>
              <a:t> </a:t>
            </a:r>
            <a:r>
              <a:rPr lang="en-US" sz="1600" b="1" dirty="0" err="1">
                <a:solidFill>
                  <a:srgbClr val="002060"/>
                </a:solidFill>
              </a:rPr>
              <a:t>Marwada</a:t>
            </a:r>
            <a:r>
              <a:rPr lang="en-US" sz="1600" b="1" dirty="0">
                <a:solidFill>
                  <a:srgbClr val="002060"/>
                </a:solidFill>
              </a:rPr>
              <a:t>  - 9106262601 </a:t>
            </a:r>
          </a:p>
          <a:p>
            <a:pPr marL="514350" indent="-514350">
              <a:lnSpc>
                <a:spcPct val="150000"/>
              </a:lnSpc>
              <a:buAutoNum type="arabicPeriod" startAt="6"/>
            </a:pPr>
            <a:endParaRPr lang="en-US" sz="800" b="1" dirty="0">
              <a:solidFill>
                <a:srgbClr val="002060"/>
              </a:solidFill>
            </a:endParaRPr>
          </a:p>
        </p:txBody>
      </p:sp>
      <p:sp>
        <p:nvSpPr>
          <p:cNvPr id="7" name="TextBox 6"/>
          <p:cNvSpPr txBox="1"/>
          <p:nvPr/>
        </p:nvSpPr>
        <p:spPr>
          <a:xfrm>
            <a:off x="599136" y="296214"/>
            <a:ext cx="4294836" cy="336861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514350" indent="-514350">
              <a:lnSpc>
                <a:spcPct val="150000"/>
              </a:lnSpc>
              <a:buAutoNum type="arabicPeriod" startAt="6"/>
            </a:pPr>
            <a:r>
              <a:rPr lang="en-US" sz="2400" b="1">
                <a:solidFill>
                  <a:srgbClr val="002060"/>
                </a:solidFill>
              </a:rPr>
              <a:t>Teachers:</a:t>
            </a:r>
          </a:p>
          <a:p>
            <a:pPr marL="1371600" lvl="1" indent="-914400">
              <a:lnSpc>
                <a:spcPct val="150000"/>
              </a:lnSpc>
              <a:buFont typeface="+mj-lt"/>
              <a:buAutoNum type="arabicPeriod"/>
            </a:pPr>
            <a:r>
              <a:rPr lang="en-US" sz="2000" b="1">
                <a:solidFill>
                  <a:srgbClr val="002060"/>
                </a:solidFill>
              </a:rPr>
              <a:t>Sol. Shakespeare </a:t>
            </a:r>
          </a:p>
          <a:p>
            <a:pPr marL="1371600" lvl="1" indent="-914400">
              <a:lnSpc>
                <a:spcPct val="150000"/>
              </a:lnSpc>
              <a:buFont typeface="+mj-lt"/>
              <a:buAutoNum type="arabicPeriod"/>
            </a:pPr>
            <a:r>
              <a:rPr lang="en-US" sz="2000" b="1">
                <a:solidFill>
                  <a:srgbClr val="002060"/>
                </a:solidFill>
              </a:rPr>
              <a:t>Sol. Johnson </a:t>
            </a:r>
          </a:p>
          <a:p>
            <a:pPr marL="1371600" lvl="1" indent="-914400">
              <a:lnSpc>
                <a:spcPct val="150000"/>
              </a:lnSpc>
              <a:buFont typeface="+mj-lt"/>
              <a:buAutoNum type="arabicPeriod"/>
            </a:pPr>
            <a:r>
              <a:rPr lang="en-US" sz="2000" b="1">
                <a:solidFill>
                  <a:srgbClr val="002060"/>
                </a:solidFill>
              </a:rPr>
              <a:t>Sol. ArunSol. </a:t>
            </a:r>
          </a:p>
          <a:p>
            <a:pPr marL="1371600" lvl="1" indent="-914400">
              <a:lnSpc>
                <a:spcPct val="150000"/>
              </a:lnSpc>
              <a:buFont typeface="+mj-lt"/>
              <a:buAutoNum type="arabicPeriod"/>
            </a:pPr>
            <a:r>
              <a:rPr lang="en-US" sz="2000" b="1">
                <a:solidFill>
                  <a:srgbClr val="002060"/>
                </a:solidFill>
              </a:rPr>
              <a:t>Grishma</a:t>
            </a:r>
          </a:p>
          <a:p>
            <a:pPr marL="1371600" lvl="1" indent="-914400">
              <a:lnSpc>
                <a:spcPct val="150000"/>
              </a:lnSpc>
              <a:buFont typeface="+mj-lt"/>
              <a:buAutoNum type="arabicPeriod"/>
            </a:pPr>
            <a:r>
              <a:rPr lang="en-US" sz="2000" b="1">
                <a:solidFill>
                  <a:srgbClr val="002060"/>
                </a:solidFill>
              </a:rPr>
              <a:t>Sol. Jasmine </a:t>
            </a:r>
          </a:p>
          <a:p>
            <a:pPr marL="1371600" lvl="1" indent="-914400">
              <a:lnSpc>
                <a:spcPct val="150000"/>
              </a:lnSpc>
              <a:buFont typeface="+mj-lt"/>
              <a:buAutoNum type="arabicPeriod"/>
            </a:pPr>
            <a:r>
              <a:rPr lang="en-US" sz="2000" b="1">
                <a:solidFill>
                  <a:srgbClr val="002060"/>
                </a:solidFill>
              </a:rPr>
              <a:t>Sol. Jennifer</a:t>
            </a:r>
            <a:endParaRPr lang="en-US" sz="2000" b="1" dirty="0">
              <a:solidFill>
                <a:srgbClr val="002060"/>
              </a:solidFill>
            </a:endParaRPr>
          </a:p>
        </p:txBody>
      </p:sp>
    </p:spTree>
    <p:extLst>
      <p:ext uri="{BB962C8B-B14F-4D97-AF65-F5344CB8AC3E}">
        <p14:creationId xmlns:p14="http://schemas.microsoft.com/office/powerpoint/2010/main" val="398825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br>
              <a:rPr lang="en-US" b="1" dirty="0">
                <a:solidFill>
                  <a:srgbClr val="7030A0"/>
                </a:solidFill>
              </a:rPr>
            </a:br>
            <a:br>
              <a:rPr lang="en-US" b="1" dirty="0">
                <a:solidFill>
                  <a:srgbClr val="7030A0"/>
                </a:solidFill>
              </a:rPr>
            </a:br>
            <a:r>
              <a:rPr lang="en-US" b="1" dirty="0">
                <a:solidFill>
                  <a:srgbClr val="7030A0"/>
                </a:solidFill>
              </a:rPr>
              <a:t>CENTRAL REGION- MADHYA PRADESH</a:t>
            </a:r>
            <a:br>
              <a:rPr lang="en-US" b="1" dirty="0">
                <a:solidFill>
                  <a:srgbClr val="7030A0"/>
                </a:solidFill>
              </a:rPr>
            </a:br>
            <a:br>
              <a:rPr lang="en-IN" dirty="0"/>
            </a:br>
            <a:endParaRPr lang="en-IN" dirty="0"/>
          </a:p>
        </p:txBody>
      </p:sp>
      <p:sp>
        <p:nvSpPr>
          <p:cNvPr id="4" name="TextBox 3"/>
          <p:cNvSpPr txBox="1"/>
          <p:nvPr/>
        </p:nvSpPr>
        <p:spPr>
          <a:xfrm>
            <a:off x="6318160" y="2629150"/>
            <a:ext cx="5035640" cy="367728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1200150" lvl="1" indent="-742950">
              <a:lnSpc>
                <a:spcPct val="120000"/>
              </a:lnSpc>
              <a:buFont typeface="+mj-lt"/>
              <a:buAutoNum type="arabicPeriod"/>
            </a:pPr>
            <a:r>
              <a:rPr lang="en-US" sz="2800" b="1" dirty="0">
                <a:solidFill>
                  <a:srgbClr val="002060"/>
                </a:solidFill>
              </a:rPr>
              <a:t>Teachers</a:t>
            </a:r>
          </a:p>
          <a:p>
            <a:pPr marL="1200150" lvl="1" indent="-742950">
              <a:lnSpc>
                <a:spcPct val="120000"/>
              </a:lnSpc>
              <a:buFont typeface="+mj-lt"/>
              <a:buAutoNum type="arabicPeriod"/>
            </a:pPr>
            <a:r>
              <a:rPr lang="en-US" sz="2800" b="1" dirty="0">
                <a:solidFill>
                  <a:srgbClr val="002060"/>
                </a:solidFill>
              </a:rPr>
              <a:t>Sol. Shakespeare</a:t>
            </a:r>
          </a:p>
          <a:p>
            <a:pPr marL="1200150" lvl="1" indent="-742950">
              <a:lnSpc>
                <a:spcPct val="120000"/>
              </a:lnSpc>
              <a:buFont typeface="+mj-lt"/>
              <a:buAutoNum type="arabicPeriod"/>
            </a:pPr>
            <a:r>
              <a:rPr lang="en-US" sz="2800" b="1" dirty="0">
                <a:solidFill>
                  <a:srgbClr val="002060"/>
                </a:solidFill>
              </a:rPr>
              <a:t>Sol. Johnson</a:t>
            </a:r>
          </a:p>
          <a:p>
            <a:pPr marL="1200150" lvl="1" indent="-742950">
              <a:lnSpc>
                <a:spcPct val="120000"/>
              </a:lnSpc>
              <a:buFont typeface="+mj-lt"/>
              <a:buAutoNum type="arabicPeriod"/>
            </a:pPr>
            <a:r>
              <a:rPr lang="en-US" sz="2800" b="1" dirty="0">
                <a:solidFill>
                  <a:srgbClr val="002060"/>
                </a:solidFill>
              </a:rPr>
              <a:t>Sol. Arun</a:t>
            </a:r>
          </a:p>
          <a:p>
            <a:pPr marL="1200150" lvl="1" indent="-742950">
              <a:lnSpc>
                <a:spcPct val="120000"/>
              </a:lnSpc>
              <a:buFont typeface="+mj-lt"/>
              <a:buAutoNum type="arabicPeriod"/>
            </a:pPr>
            <a:r>
              <a:rPr lang="en-US" sz="2800" b="1" dirty="0">
                <a:solidFill>
                  <a:srgbClr val="002060"/>
                </a:solidFill>
              </a:rPr>
              <a:t>Sol. </a:t>
            </a:r>
            <a:r>
              <a:rPr lang="en-US" sz="2800" b="1" dirty="0" err="1">
                <a:solidFill>
                  <a:srgbClr val="002060"/>
                </a:solidFill>
              </a:rPr>
              <a:t>Grishma</a:t>
            </a:r>
            <a:endParaRPr lang="en-US" sz="2800" b="1" dirty="0">
              <a:solidFill>
                <a:srgbClr val="002060"/>
              </a:solidFill>
            </a:endParaRPr>
          </a:p>
          <a:p>
            <a:pPr marL="1200150" lvl="1" indent="-742950">
              <a:lnSpc>
                <a:spcPct val="120000"/>
              </a:lnSpc>
              <a:buFont typeface="+mj-lt"/>
              <a:buAutoNum type="arabicPeriod"/>
            </a:pPr>
            <a:r>
              <a:rPr lang="en-US" sz="2800" b="1" dirty="0">
                <a:solidFill>
                  <a:srgbClr val="002060"/>
                </a:solidFill>
              </a:rPr>
              <a:t>Sol. Jasmine</a:t>
            </a:r>
          </a:p>
          <a:p>
            <a:pPr marL="1200150" lvl="1" indent="-742950">
              <a:lnSpc>
                <a:spcPct val="120000"/>
              </a:lnSpc>
              <a:buFont typeface="+mj-lt"/>
              <a:buAutoNum type="arabicPeriod"/>
            </a:pPr>
            <a:r>
              <a:rPr lang="en-US" sz="2800" b="1" dirty="0">
                <a:solidFill>
                  <a:srgbClr val="002060"/>
                </a:solidFill>
              </a:rPr>
              <a:t>Sol. Jennifer</a:t>
            </a:r>
          </a:p>
        </p:txBody>
      </p:sp>
      <p:sp>
        <p:nvSpPr>
          <p:cNvPr id="7" name="TextBox 6"/>
          <p:cNvSpPr txBox="1"/>
          <p:nvPr/>
        </p:nvSpPr>
        <p:spPr>
          <a:xfrm>
            <a:off x="566670" y="940158"/>
            <a:ext cx="5679584" cy="206454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742950" indent="-742950">
              <a:lnSpc>
                <a:spcPct val="120000"/>
              </a:lnSpc>
              <a:buFont typeface="+mj-lt"/>
              <a:buAutoNum type="arabicPeriod"/>
            </a:pPr>
            <a:r>
              <a:rPr lang="en-US" b="1" dirty="0">
                <a:solidFill>
                  <a:srgbClr val="002060"/>
                </a:solidFill>
              </a:rPr>
              <a:t>Training Coordinator Name: Sol. MONCY CHACKO</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Date:23/7/2021 to 30/7/2021</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Time: 9.00 to 10:30 P . M</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State: </a:t>
            </a:r>
            <a:r>
              <a:rPr lang="en-US" b="1" dirty="0" err="1">
                <a:solidFill>
                  <a:srgbClr val="002060"/>
                </a:solidFill>
              </a:rPr>
              <a:t>Madhy</a:t>
            </a:r>
            <a:r>
              <a:rPr lang="en-US" b="1" dirty="0">
                <a:solidFill>
                  <a:srgbClr val="002060"/>
                </a:solidFill>
              </a:rPr>
              <a:t> Pradesh</a:t>
            </a:r>
            <a:endParaRPr lang="en-IN" b="1" dirty="0">
              <a:solidFill>
                <a:srgbClr val="002060"/>
              </a:solidFill>
            </a:endParaRPr>
          </a:p>
          <a:p>
            <a:pPr marL="742950" indent="-742950">
              <a:lnSpc>
                <a:spcPct val="120000"/>
              </a:lnSpc>
              <a:buFont typeface="+mj-lt"/>
              <a:buAutoNum type="arabicPeriod"/>
            </a:pPr>
            <a:r>
              <a:rPr lang="en-US" b="1" dirty="0">
                <a:solidFill>
                  <a:srgbClr val="002060"/>
                </a:solidFill>
              </a:rPr>
              <a:t>Number of Participants:	25</a:t>
            </a:r>
          </a:p>
          <a:p>
            <a:pPr marL="742950" indent="-742950">
              <a:lnSpc>
                <a:spcPct val="120000"/>
              </a:lnSpc>
              <a:buFont typeface="+mj-lt"/>
              <a:buAutoNum type="arabicPeriod"/>
            </a:pPr>
            <a:endParaRPr lang="en-US" b="1" dirty="0">
              <a:solidFill>
                <a:srgbClr val="002060"/>
              </a:solidFill>
            </a:endParaRPr>
          </a:p>
        </p:txBody>
      </p:sp>
    </p:spTree>
    <p:extLst>
      <p:ext uri="{BB962C8B-B14F-4D97-AF65-F5344CB8AC3E}">
        <p14:creationId xmlns:p14="http://schemas.microsoft.com/office/powerpoint/2010/main" val="384986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16"/>
            <a:ext cx="10515600" cy="67806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IN" b="1" dirty="0">
                <a:solidFill>
                  <a:srgbClr val="002060"/>
                </a:solidFill>
              </a:rPr>
              <a:t>INTERNATIONAL – FIJI  ISLANDS</a:t>
            </a:r>
          </a:p>
        </p:txBody>
      </p:sp>
      <p:sp>
        <p:nvSpPr>
          <p:cNvPr id="3" name="Content Placeholder 2"/>
          <p:cNvSpPr>
            <a:spLocks noGrp="1"/>
          </p:cNvSpPr>
          <p:nvPr>
            <p:ph idx="1"/>
          </p:nvPr>
        </p:nvSpPr>
        <p:spPr>
          <a:xfrm>
            <a:off x="412124" y="2369713"/>
            <a:ext cx="5924282" cy="4288663"/>
          </a:xfrm>
        </p:spPr>
        <p:style>
          <a:lnRef idx="3">
            <a:schemeClr val="lt1"/>
          </a:lnRef>
          <a:fillRef idx="1">
            <a:schemeClr val="accent1"/>
          </a:fillRef>
          <a:effectRef idx="1">
            <a:schemeClr val="accent1"/>
          </a:effectRef>
          <a:fontRef idx="minor">
            <a:schemeClr val="lt1"/>
          </a:fontRef>
        </p:style>
        <p:txBody>
          <a:bodyPr>
            <a:normAutofit fontScale="25000" lnSpcReduction="20000"/>
          </a:bodyPr>
          <a:lstStyle/>
          <a:p>
            <a:pPr marL="0" indent="0">
              <a:lnSpc>
                <a:spcPct val="150000"/>
              </a:lnSpc>
              <a:buNone/>
            </a:pPr>
            <a:r>
              <a:rPr lang="en-US" sz="6400" b="1" dirty="0">
                <a:solidFill>
                  <a:srgbClr val="002060"/>
                </a:solidFill>
              </a:rPr>
              <a:t>2. Testimonies</a:t>
            </a:r>
          </a:p>
          <a:p>
            <a:pPr marL="1200150" lvl="1" indent="-742950">
              <a:lnSpc>
                <a:spcPct val="150000"/>
              </a:lnSpc>
              <a:buFont typeface="+mj-lt"/>
              <a:buAutoNum type="arabicPeriod"/>
            </a:pPr>
            <a:r>
              <a:rPr lang="en-US" sz="5600" b="1" dirty="0">
                <a:solidFill>
                  <a:srgbClr val="002060"/>
                </a:solidFill>
              </a:rPr>
              <a:t>Sister Shashi thanked and praised God for healing her. She had been taking injections for depression for some time.  During the time she attended classes she was feeling much better and now the injection is replaced by tablet. Praise God.                </a:t>
            </a:r>
            <a:endParaRPr lang="en-IN" sz="5600" b="1" dirty="0">
              <a:solidFill>
                <a:srgbClr val="002060"/>
              </a:solidFill>
            </a:endParaRPr>
          </a:p>
          <a:p>
            <a:pPr marL="1200150" lvl="1" indent="-742950">
              <a:lnSpc>
                <a:spcPct val="150000"/>
              </a:lnSpc>
              <a:buFont typeface="+mj-lt"/>
              <a:buAutoNum type="arabicPeriod"/>
            </a:pPr>
            <a:r>
              <a:rPr lang="en-US" sz="5600" b="1" dirty="0">
                <a:solidFill>
                  <a:srgbClr val="002060"/>
                </a:solidFill>
              </a:rPr>
              <a:t>Sis. Rima gave thanks to God for touching her husband who is an unbeliever. He had never taken interest in any kind of prayers but these days he's been requesting for prayer.  Praise God. </a:t>
            </a:r>
            <a:endParaRPr lang="en-IN" sz="5600" b="1" dirty="0">
              <a:solidFill>
                <a:srgbClr val="002060"/>
              </a:solidFill>
            </a:endParaRPr>
          </a:p>
          <a:p>
            <a:pPr marL="1200150" lvl="1" indent="-742950">
              <a:lnSpc>
                <a:spcPct val="150000"/>
              </a:lnSpc>
              <a:buFont typeface="+mj-lt"/>
              <a:buAutoNum type="arabicPeriod"/>
            </a:pPr>
            <a:r>
              <a:rPr lang="en-US" sz="5600" b="1" dirty="0">
                <a:solidFill>
                  <a:srgbClr val="002060"/>
                </a:solidFill>
              </a:rPr>
              <a:t>Sol. Prem thanked God for the classes and he was grateful to God for blessing him with the knowledge of the word of God.        </a:t>
            </a:r>
            <a:endParaRPr lang="en-IN" sz="5600" b="1" dirty="0">
              <a:solidFill>
                <a:srgbClr val="002060"/>
              </a:solidFill>
            </a:endParaRPr>
          </a:p>
          <a:p>
            <a:pPr marL="1200150" lvl="1" indent="-742950">
              <a:lnSpc>
                <a:spcPct val="150000"/>
              </a:lnSpc>
              <a:buFont typeface="+mj-lt"/>
              <a:buAutoNum type="arabicPeriod"/>
            </a:pPr>
            <a:r>
              <a:rPr lang="en-US" sz="5600" b="1" dirty="0">
                <a:solidFill>
                  <a:srgbClr val="002060"/>
                </a:solidFill>
              </a:rPr>
              <a:t>Sol. </a:t>
            </a:r>
            <a:r>
              <a:rPr lang="en-US" sz="5600" b="1" dirty="0" err="1">
                <a:solidFill>
                  <a:srgbClr val="002060"/>
                </a:solidFill>
              </a:rPr>
              <a:t>Kusum</a:t>
            </a:r>
            <a:r>
              <a:rPr lang="en-US" sz="5600" b="1" dirty="0">
                <a:solidFill>
                  <a:srgbClr val="002060"/>
                </a:solidFill>
              </a:rPr>
              <a:t> praised God for the good things she came to hear from word of God and the prayers for her and her family.</a:t>
            </a:r>
            <a:endParaRPr lang="en-IN" sz="5600" b="1" dirty="0">
              <a:solidFill>
                <a:srgbClr val="002060"/>
              </a:solidFill>
            </a:endParaRPr>
          </a:p>
          <a:p>
            <a:pPr marL="0" indent="0">
              <a:buNone/>
            </a:pPr>
            <a:endParaRPr lang="en-IN" sz="4400" b="1" dirty="0">
              <a:solidFill>
                <a:srgbClr val="002060"/>
              </a:solidFill>
            </a:endParaRPr>
          </a:p>
        </p:txBody>
      </p:sp>
      <p:sp>
        <p:nvSpPr>
          <p:cNvPr id="4" name="TextBox 3"/>
          <p:cNvSpPr txBox="1"/>
          <p:nvPr/>
        </p:nvSpPr>
        <p:spPr>
          <a:xfrm>
            <a:off x="6593983" y="927280"/>
            <a:ext cx="5280337" cy="206454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742950" indent="-742950">
              <a:lnSpc>
                <a:spcPct val="120000"/>
              </a:lnSpc>
              <a:buFont typeface="+mj-lt"/>
              <a:buAutoNum type="arabicPeriod"/>
            </a:pPr>
            <a:r>
              <a:rPr lang="en-US" b="1">
                <a:solidFill>
                  <a:srgbClr val="002060"/>
                </a:solidFill>
              </a:rPr>
              <a:t>Training Coordinator Name: 	Sol. Jennifer</a:t>
            </a:r>
          </a:p>
          <a:p>
            <a:pPr marL="742950" indent="-742950">
              <a:lnSpc>
                <a:spcPct val="120000"/>
              </a:lnSpc>
              <a:buFont typeface="+mj-lt"/>
              <a:buAutoNum type="arabicPeriod"/>
            </a:pPr>
            <a:r>
              <a:rPr lang="en-US" b="1">
                <a:solidFill>
                  <a:srgbClr val="002060"/>
                </a:solidFill>
              </a:rPr>
              <a:t>Adopted State: 		Chandigarh</a:t>
            </a:r>
            <a:endParaRPr lang="en-IN" b="1">
              <a:solidFill>
                <a:srgbClr val="002060"/>
              </a:solidFill>
            </a:endParaRPr>
          </a:p>
          <a:p>
            <a:pPr marL="742950" indent="-742950">
              <a:lnSpc>
                <a:spcPct val="120000"/>
              </a:lnSpc>
              <a:buFont typeface="+mj-lt"/>
              <a:buAutoNum type="arabicPeriod"/>
            </a:pPr>
            <a:r>
              <a:rPr lang="en-US" b="1">
                <a:solidFill>
                  <a:srgbClr val="002060"/>
                </a:solidFill>
              </a:rPr>
              <a:t>Date: 		19/6/2021 to 25/7/2021</a:t>
            </a:r>
            <a:endParaRPr lang="en-IN" b="1">
              <a:solidFill>
                <a:srgbClr val="002060"/>
              </a:solidFill>
            </a:endParaRPr>
          </a:p>
          <a:p>
            <a:pPr marL="742950" indent="-742950">
              <a:lnSpc>
                <a:spcPct val="120000"/>
              </a:lnSpc>
              <a:buFont typeface="+mj-lt"/>
              <a:buAutoNum type="arabicPeriod"/>
            </a:pPr>
            <a:r>
              <a:rPr lang="en-US" b="1">
                <a:solidFill>
                  <a:srgbClr val="002060"/>
                </a:solidFill>
              </a:rPr>
              <a:t>Time: 		12.00 to 02:00 P . M</a:t>
            </a:r>
            <a:endParaRPr lang="en-IN" b="1">
              <a:solidFill>
                <a:srgbClr val="002060"/>
              </a:solidFill>
            </a:endParaRPr>
          </a:p>
          <a:p>
            <a:pPr marL="742950" indent="-742950">
              <a:lnSpc>
                <a:spcPct val="120000"/>
              </a:lnSpc>
              <a:buFont typeface="+mj-lt"/>
              <a:buAutoNum type="arabicPeriod"/>
            </a:pPr>
            <a:r>
              <a:rPr lang="en-US" b="1">
                <a:solidFill>
                  <a:srgbClr val="002060"/>
                </a:solidFill>
              </a:rPr>
              <a:t>State: 		</a:t>
            </a:r>
            <a:r>
              <a:rPr lang="en-IN" b="1">
                <a:solidFill>
                  <a:srgbClr val="002060"/>
                </a:solidFill>
              </a:rPr>
              <a:t>Fiji Islands</a:t>
            </a:r>
          </a:p>
          <a:p>
            <a:pPr marL="742950" indent="-742950">
              <a:lnSpc>
                <a:spcPct val="120000"/>
              </a:lnSpc>
              <a:buFont typeface="+mj-lt"/>
              <a:buAutoNum type="arabicPeriod"/>
            </a:pPr>
            <a:r>
              <a:rPr lang="en-US" b="1">
                <a:solidFill>
                  <a:srgbClr val="002060"/>
                </a:solidFill>
              </a:rPr>
              <a:t>Number of Participants:	11 Nos</a:t>
            </a:r>
            <a:endParaRPr lang="en-US" b="1" dirty="0">
              <a:solidFill>
                <a:srgbClr val="002060"/>
              </a:solidFill>
            </a:endParaRPr>
          </a:p>
        </p:txBody>
      </p:sp>
      <p:sp>
        <p:nvSpPr>
          <p:cNvPr id="5" name="TextBox 4"/>
          <p:cNvSpPr txBox="1"/>
          <p:nvPr/>
        </p:nvSpPr>
        <p:spPr>
          <a:xfrm>
            <a:off x="6847268" y="3686683"/>
            <a:ext cx="5344732" cy="24929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nSpc>
                <a:spcPct val="150000"/>
              </a:lnSpc>
            </a:pPr>
            <a:r>
              <a:rPr lang="en-US" sz="2000" b="1" dirty="0">
                <a:solidFill>
                  <a:srgbClr val="002060"/>
                </a:solidFill>
              </a:rPr>
              <a:t>3. Feed Backs</a:t>
            </a:r>
          </a:p>
          <a:p>
            <a:r>
              <a:rPr lang="en-US" b="1" dirty="0">
                <a:solidFill>
                  <a:srgbClr val="002060"/>
                </a:solidFill>
              </a:rPr>
              <a:t>Sol. Prem thanked God for the classes and he was grateful to God for blessing him with the knowledge of the word of God.        </a:t>
            </a:r>
            <a:endParaRPr lang="en-IN" b="1" dirty="0">
              <a:solidFill>
                <a:srgbClr val="002060"/>
              </a:solidFill>
            </a:endParaRPr>
          </a:p>
          <a:p>
            <a:r>
              <a:rPr lang="en-US" b="1" dirty="0">
                <a:solidFill>
                  <a:srgbClr val="002060"/>
                </a:solidFill>
              </a:rPr>
              <a:t>Sol. </a:t>
            </a:r>
            <a:r>
              <a:rPr lang="en-US" b="1" dirty="0" err="1">
                <a:solidFill>
                  <a:srgbClr val="002060"/>
                </a:solidFill>
              </a:rPr>
              <a:t>Kusum</a:t>
            </a:r>
            <a:r>
              <a:rPr lang="en-US" b="1" dirty="0">
                <a:solidFill>
                  <a:srgbClr val="002060"/>
                </a:solidFill>
              </a:rPr>
              <a:t> praised God for the good things she came to hear from word of God and the prayers for her and her family.</a:t>
            </a:r>
            <a:endParaRPr lang="en-IN" b="1" dirty="0">
              <a:solidFill>
                <a:srgbClr val="002060"/>
              </a:solidFill>
            </a:endParaRPr>
          </a:p>
          <a:p>
            <a:r>
              <a:rPr lang="en-IN" b="1" dirty="0">
                <a:solidFill>
                  <a:srgbClr val="002060"/>
                </a:solidFill>
              </a:rPr>
              <a:t>All glory to God for their faith in Christ.</a:t>
            </a:r>
          </a:p>
        </p:txBody>
      </p:sp>
    </p:spTree>
    <p:extLst>
      <p:ext uri="{BB962C8B-B14F-4D97-AF65-F5344CB8AC3E}">
        <p14:creationId xmlns:p14="http://schemas.microsoft.com/office/powerpoint/2010/main" val="331821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style>
          <a:lnRef idx="3">
            <a:schemeClr val="lt1"/>
          </a:lnRef>
          <a:fillRef idx="1">
            <a:schemeClr val="accent4"/>
          </a:fillRef>
          <a:effectRef idx="1">
            <a:schemeClr val="accent4"/>
          </a:effectRef>
          <a:fontRef idx="minor">
            <a:schemeClr val="lt1"/>
          </a:fontRef>
        </p:style>
        <p:txBody>
          <a:bodyPr/>
          <a:lstStyle/>
          <a:p>
            <a:pPr algn="ctr"/>
            <a:r>
              <a:rPr lang="en-IN"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 PARTICIPANTS</a:t>
            </a:r>
          </a:p>
        </p:txBody>
      </p:sp>
      <p:pic>
        <p:nvPicPr>
          <p:cNvPr id="4" name="Content Placeholder 3" descr="E:\Jennifer\Family Building\F.B.Report\WhatsApp Image 2021-08-11 at 9.14.54 AM.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06475"/>
            <a:ext cx="3377781" cy="5603047"/>
          </a:xfrm>
          <a:prstGeom prst="rect">
            <a:avLst/>
          </a:prstGeom>
          <a:ln/>
        </p:spPr>
        <p:style>
          <a:lnRef idx="1">
            <a:schemeClr val="accent3"/>
          </a:lnRef>
          <a:fillRef idx="2">
            <a:schemeClr val="accent3"/>
          </a:fillRef>
          <a:effectRef idx="1">
            <a:schemeClr val="accent3"/>
          </a:effectRef>
          <a:fontRef idx="minor">
            <a:schemeClr val="dk1"/>
          </a:fontRef>
        </p:style>
      </p:pic>
      <p:pic>
        <p:nvPicPr>
          <p:cNvPr id="5" name="Picture 4" descr="E:\Jennifer\Family Building\F.B.Report\WhatsApp Image 2021-08-11 at 4.02.11 PM.jpeg"/>
          <p:cNvPicPr/>
          <p:nvPr/>
        </p:nvPicPr>
        <p:blipFill>
          <a:blip r:embed="rId3">
            <a:extLst>
              <a:ext uri="{28A0092B-C50C-407E-A947-70E740481C1C}">
                <a14:useLocalDpi xmlns:a14="http://schemas.microsoft.com/office/drawing/2010/main" val="0"/>
              </a:ext>
            </a:extLst>
          </a:blip>
          <a:srcRect/>
          <a:stretch>
            <a:fillRect/>
          </a:stretch>
        </p:blipFill>
        <p:spPr bwMode="auto">
          <a:xfrm>
            <a:off x="7830355" y="1131865"/>
            <a:ext cx="2798119" cy="5552269"/>
          </a:xfrm>
          <a:prstGeom prst="rect">
            <a:avLst/>
          </a:prstGeom>
          <a:noFill/>
          <a:ln>
            <a:noFill/>
          </a:ln>
        </p:spPr>
      </p:pic>
    </p:spTree>
    <p:extLst>
      <p:ext uri="{BB962C8B-B14F-4D97-AF65-F5344CB8AC3E}">
        <p14:creationId xmlns:p14="http://schemas.microsoft.com/office/powerpoint/2010/main" val="205119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16"/>
            <a:ext cx="10515600" cy="67806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IN" sz="3600" b="1" dirty="0">
                <a:solidFill>
                  <a:srgbClr val="002060"/>
                </a:solidFill>
              </a:rPr>
              <a:t>NORTH REGION - CHANDIGARH</a:t>
            </a:r>
          </a:p>
        </p:txBody>
      </p:sp>
      <p:sp>
        <p:nvSpPr>
          <p:cNvPr id="4" name="TextBox 3"/>
          <p:cNvSpPr txBox="1"/>
          <p:nvPr/>
        </p:nvSpPr>
        <p:spPr>
          <a:xfrm>
            <a:off x="399245" y="927280"/>
            <a:ext cx="4700789" cy="162627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742950" indent="-742950">
              <a:lnSpc>
                <a:spcPct val="120000"/>
              </a:lnSpc>
              <a:buFont typeface="+mj-lt"/>
              <a:buAutoNum type="arabicPeriod"/>
            </a:pPr>
            <a:r>
              <a:rPr lang="en-US" sz="1400" b="1" dirty="0">
                <a:solidFill>
                  <a:srgbClr val="002060"/>
                </a:solidFill>
              </a:rPr>
              <a:t>Training Coordinator Name: Sol. Johnson Samuel</a:t>
            </a:r>
          </a:p>
          <a:p>
            <a:pPr marL="742950" indent="-742950">
              <a:lnSpc>
                <a:spcPct val="120000"/>
              </a:lnSpc>
              <a:buFont typeface="+mj-lt"/>
              <a:buAutoNum type="arabicPeriod"/>
            </a:pPr>
            <a:r>
              <a:rPr lang="en-US" sz="1400" b="1" dirty="0">
                <a:solidFill>
                  <a:srgbClr val="002060"/>
                </a:solidFill>
              </a:rPr>
              <a:t>Date: 		01/06/2021 to 09/06/2021</a:t>
            </a:r>
            <a:endParaRPr lang="en-IN" sz="1400" b="1" dirty="0">
              <a:solidFill>
                <a:srgbClr val="002060"/>
              </a:solidFill>
            </a:endParaRPr>
          </a:p>
          <a:p>
            <a:pPr marL="742950" indent="-742950">
              <a:lnSpc>
                <a:spcPct val="120000"/>
              </a:lnSpc>
              <a:buFont typeface="+mj-lt"/>
              <a:buAutoNum type="arabicPeriod"/>
            </a:pPr>
            <a:r>
              <a:rPr lang="en-US" sz="1400" b="1" dirty="0">
                <a:solidFill>
                  <a:srgbClr val="002060"/>
                </a:solidFill>
              </a:rPr>
              <a:t>Time: 		07.00 to 08:45 P . M</a:t>
            </a:r>
            <a:endParaRPr lang="en-IN" sz="1400" b="1" dirty="0">
              <a:solidFill>
                <a:srgbClr val="002060"/>
              </a:solidFill>
            </a:endParaRPr>
          </a:p>
          <a:p>
            <a:pPr marL="742950" indent="-742950">
              <a:lnSpc>
                <a:spcPct val="120000"/>
              </a:lnSpc>
              <a:buFont typeface="+mj-lt"/>
              <a:buAutoNum type="arabicPeriod"/>
            </a:pPr>
            <a:r>
              <a:rPr lang="en-US" sz="1400" b="1" dirty="0">
                <a:solidFill>
                  <a:srgbClr val="002060"/>
                </a:solidFill>
              </a:rPr>
              <a:t>State: 		Chandigarh</a:t>
            </a:r>
            <a:endParaRPr lang="en-IN" sz="1400" b="1" dirty="0">
              <a:solidFill>
                <a:srgbClr val="002060"/>
              </a:solidFill>
            </a:endParaRPr>
          </a:p>
          <a:p>
            <a:pPr marL="742950" indent="-742950">
              <a:lnSpc>
                <a:spcPct val="120000"/>
              </a:lnSpc>
              <a:buFont typeface="+mj-lt"/>
              <a:buAutoNum type="arabicPeriod"/>
            </a:pPr>
            <a:r>
              <a:rPr lang="en-US" sz="1400" b="1" dirty="0">
                <a:solidFill>
                  <a:srgbClr val="002060"/>
                </a:solidFill>
              </a:rPr>
              <a:t>Number of Participants:	56 Nos</a:t>
            </a:r>
          </a:p>
        </p:txBody>
      </p:sp>
      <p:sp>
        <p:nvSpPr>
          <p:cNvPr id="5" name="TextBox 4"/>
          <p:cNvSpPr txBox="1"/>
          <p:nvPr/>
        </p:nvSpPr>
        <p:spPr>
          <a:xfrm>
            <a:off x="5409127" y="1030310"/>
            <a:ext cx="6372895" cy="37394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1400" b="1" dirty="0">
                <a:solidFill>
                  <a:srgbClr val="002060"/>
                </a:solidFill>
              </a:rPr>
              <a:t>6. Testimonies</a:t>
            </a:r>
          </a:p>
          <a:p>
            <a:pPr marL="742950" indent="-742950">
              <a:lnSpc>
                <a:spcPct val="150000"/>
              </a:lnSpc>
              <a:buFont typeface="+mj-lt"/>
              <a:buAutoNum type="arabicPeriod"/>
            </a:pPr>
            <a:r>
              <a:rPr lang="en-US" sz="1200" b="1" dirty="0">
                <a:solidFill>
                  <a:srgbClr val="002060"/>
                </a:solidFill>
              </a:rPr>
              <a:t>Sol. Priyanka, who is a </a:t>
            </a:r>
            <a:r>
              <a:rPr lang="en-US" sz="1200" b="1" dirty="0" err="1">
                <a:solidFill>
                  <a:srgbClr val="002060"/>
                </a:solidFill>
              </a:rPr>
              <a:t>brahmin</a:t>
            </a:r>
            <a:r>
              <a:rPr lang="en-US" sz="1200" b="1" dirty="0">
                <a:solidFill>
                  <a:srgbClr val="002060"/>
                </a:solidFill>
              </a:rPr>
              <a:t> from </a:t>
            </a:r>
            <a:r>
              <a:rPr lang="en-US" sz="1200" b="1" dirty="0" err="1">
                <a:solidFill>
                  <a:srgbClr val="002060"/>
                </a:solidFill>
              </a:rPr>
              <a:t>Gurugram</a:t>
            </a:r>
            <a:r>
              <a:rPr lang="en-US" sz="1200" b="1" dirty="0">
                <a:solidFill>
                  <a:srgbClr val="002060"/>
                </a:solidFill>
              </a:rPr>
              <a:t>, testified that she was blessed by this class. She had been going through some problems with her husband. While she was attending the classes, she saw a change in her husband and she also learnt many things through the word of God which she didn’t know before. Through the classes she was able to change her attitude towards her husband. Praise God.</a:t>
            </a:r>
            <a:endParaRPr lang="en-IN" sz="1200" b="1" dirty="0">
              <a:solidFill>
                <a:srgbClr val="002060"/>
              </a:solidFill>
            </a:endParaRPr>
          </a:p>
          <a:p>
            <a:pPr marL="742950" indent="-742950">
              <a:lnSpc>
                <a:spcPct val="150000"/>
              </a:lnSpc>
              <a:buFont typeface="+mj-lt"/>
              <a:buAutoNum type="arabicPeriod"/>
            </a:pPr>
            <a:r>
              <a:rPr lang="en-US" sz="1200" b="1" dirty="0" err="1">
                <a:solidFill>
                  <a:srgbClr val="002060"/>
                </a:solidFill>
              </a:rPr>
              <a:t>Sol.Babita</a:t>
            </a:r>
            <a:r>
              <a:rPr lang="en-US" sz="1200" b="1" dirty="0">
                <a:solidFill>
                  <a:srgbClr val="002060"/>
                </a:solidFill>
              </a:rPr>
              <a:t> from </a:t>
            </a:r>
            <a:r>
              <a:rPr lang="en-US" sz="1200" b="1" dirty="0" err="1">
                <a:solidFill>
                  <a:srgbClr val="002060"/>
                </a:solidFill>
              </a:rPr>
              <a:t>Uttrakhand</a:t>
            </a:r>
            <a:r>
              <a:rPr lang="en-US" sz="1200" b="1" dirty="0">
                <a:solidFill>
                  <a:srgbClr val="002060"/>
                </a:solidFill>
              </a:rPr>
              <a:t> was going through domestic violence. During the class she was able to understand and forgive her husband and break the curses. Glory to God.</a:t>
            </a:r>
            <a:endParaRPr lang="en-IN" sz="1200" b="1" dirty="0">
              <a:solidFill>
                <a:srgbClr val="002060"/>
              </a:solidFill>
            </a:endParaRPr>
          </a:p>
          <a:p>
            <a:pPr marL="742950" indent="-742950">
              <a:lnSpc>
                <a:spcPct val="150000"/>
              </a:lnSpc>
              <a:buFont typeface="+mj-lt"/>
              <a:buAutoNum type="arabicPeriod"/>
            </a:pPr>
            <a:r>
              <a:rPr lang="en-US" sz="1200" b="1" dirty="0">
                <a:solidFill>
                  <a:srgbClr val="002060"/>
                </a:solidFill>
              </a:rPr>
              <a:t>Sol. </a:t>
            </a:r>
            <a:r>
              <a:rPr lang="en-US" sz="1200" b="1" dirty="0" err="1">
                <a:solidFill>
                  <a:srgbClr val="002060"/>
                </a:solidFill>
              </a:rPr>
              <a:t>Chandni</a:t>
            </a:r>
            <a:r>
              <a:rPr lang="en-US" sz="1200" b="1" dirty="0">
                <a:solidFill>
                  <a:srgbClr val="002060"/>
                </a:solidFill>
              </a:rPr>
              <a:t>, a </a:t>
            </a:r>
            <a:r>
              <a:rPr lang="en-US" sz="1200" b="1" dirty="0" err="1">
                <a:solidFill>
                  <a:srgbClr val="002060"/>
                </a:solidFill>
              </a:rPr>
              <a:t>hindu</a:t>
            </a:r>
            <a:r>
              <a:rPr lang="en-US" sz="1200" b="1" dirty="0">
                <a:solidFill>
                  <a:srgbClr val="002060"/>
                </a:solidFill>
              </a:rPr>
              <a:t> , is an international participant who joined  from  Fiji. She had some personal problems in her life. After learning about the word of god she got inner strength and peace. Now she prays every morning and night to Jesus. She also shared to her mum about Jesus.  Glory to God.</a:t>
            </a:r>
            <a:endParaRPr lang="en-IN" sz="1200" b="1" dirty="0">
              <a:solidFill>
                <a:srgbClr val="002060"/>
              </a:solidFill>
            </a:endParaRPr>
          </a:p>
        </p:txBody>
      </p:sp>
      <p:sp>
        <p:nvSpPr>
          <p:cNvPr id="8" name="TextBox 7"/>
          <p:cNvSpPr txBox="1"/>
          <p:nvPr/>
        </p:nvSpPr>
        <p:spPr>
          <a:xfrm>
            <a:off x="180303" y="2900052"/>
            <a:ext cx="4207099" cy="272382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nSpc>
                <a:spcPct val="150000"/>
              </a:lnSpc>
            </a:pPr>
            <a:r>
              <a:rPr lang="en-US" b="1" dirty="0">
                <a:solidFill>
                  <a:srgbClr val="002060"/>
                </a:solidFill>
              </a:rPr>
              <a:t>7. Feed Backs</a:t>
            </a:r>
          </a:p>
          <a:p>
            <a:pPr lvl="1"/>
            <a:r>
              <a:rPr lang="en-IN" sz="1200" b="1" dirty="0">
                <a:solidFill>
                  <a:srgbClr val="002060"/>
                </a:solidFill>
              </a:rPr>
              <a:t>Many families are blessed by attending Troop Church and Gift Schools.</a:t>
            </a:r>
          </a:p>
          <a:p>
            <a:pPr lvl="1"/>
            <a:r>
              <a:rPr lang="en-IN" sz="1200" b="1" dirty="0">
                <a:solidFill>
                  <a:srgbClr val="002060"/>
                </a:solidFill>
              </a:rPr>
              <a:t>They see the spirit of the Lord working in their lives through healing, deliverance from evil spirits. </a:t>
            </a:r>
          </a:p>
          <a:p>
            <a:pPr lvl="1"/>
            <a:r>
              <a:rPr lang="en-IN" sz="1200" b="1" dirty="0">
                <a:solidFill>
                  <a:srgbClr val="002060"/>
                </a:solidFill>
              </a:rPr>
              <a:t>Some families are living in a peaceful environment where there used to be fights and arguments before. </a:t>
            </a:r>
          </a:p>
          <a:p>
            <a:pPr lvl="1"/>
            <a:r>
              <a:rPr lang="en-IN" sz="1200" b="1" dirty="0">
                <a:solidFill>
                  <a:srgbClr val="002060"/>
                </a:solidFill>
              </a:rPr>
              <a:t>Many of the new believers are joining troop church in the hope and believe that God will heal them.</a:t>
            </a:r>
          </a:p>
          <a:p>
            <a:pPr lvl="1"/>
            <a:r>
              <a:rPr lang="en-IN" sz="1200" b="1" dirty="0">
                <a:solidFill>
                  <a:srgbClr val="002060"/>
                </a:solidFill>
              </a:rPr>
              <a:t>The new bel</a:t>
            </a:r>
            <a:r>
              <a:rPr lang="en-IN" sz="1400" b="1" dirty="0">
                <a:solidFill>
                  <a:srgbClr val="002060"/>
                </a:solidFill>
              </a:rPr>
              <a:t>ievers are telling others about the miracles  and power of intercessory prayer in the troop church </a:t>
            </a:r>
          </a:p>
        </p:txBody>
      </p:sp>
      <p:sp>
        <p:nvSpPr>
          <p:cNvPr id="9" name="TextBox 8"/>
          <p:cNvSpPr txBox="1"/>
          <p:nvPr/>
        </p:nvSpPr>
        <p:spPr>
          <a:xfrm>
            <a:off x="4726548" y="5745580"/>
            <a:ext cx="5718220" cy="67710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N" sz="2000" b="1" dirty="0">
                <a:solidFill>
                  <a:srgbClr val="002060"/>
                </a:solidFill>
              </a:rPr>
              <a:t>8. Counselling</a:t>
            </a:r>
          </a:p>
          <a:p>
            <a:pPr lvl="1"/>
            <a:r>
              <a:rPr lang="en-IN" b="1" dirty="0">
                <a:solidFill>
                  <a:srgbClr val="002060"/>
                </a:solidFill>
              </a:rPr>
              <a:t>Sol. Priyanka </a:t>
            </a:r>
            <a:r>
              <a:rPr lang="en-IN" b="1" dirty="0" err="1">
                <a:solidFill>
                  <a:srgbClr val="002060"/>
                </a:solidFill>
              </a:rPr>
              <a:t>Eklavya</a:t>
            </a:r>
            <a:r>
              <a:rPr lang="en-IN" b="1" dirty="0">
                <a:solidFill>
                  <a:srgbClr val="002060"/>
                </a:solidFill>
              </a:rPr>
              <a:t>	:	</a:t>
            </a:r>
            <a:r>
              <a:rPr lang="en-US" b="1" dirty="0">
                <a:solidFill>
                  <a:srgbClr val="002060"/>
                </a:solidFill>
              </a:rPr>
              <a:t>9873532727</a:t>
            </a:r>
          </a:p>
        </p:txBody>
      </p:sp>
    </p:spTree>
    <p:extLst>
      <p:ext uri="{BB962C8B-B14F-4D97-AF65-F5344CB8AC3E}">
        <p14:creationId xmlns:p14="http://schemas.microsoft.com/office/powerpoint/2010/main" val="1218460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1204</Words>
  <Application>Microsoft Office PowerPoint</Application>
  <PresentationFormat>Widescreen</PresentationFormat>
  <Paragraphs>125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AOJ NAZRETH SCHOOL OF FAMILY BUILDING</vt:lpstr>
      <vt:lpstr>  CENTRAL REGION – UP WEST  </vt:lpstr>
      <vt:lpstr>Participants</vt:lpstr>
      <vt:lpstr>  WESTERN REGION- MAHARASTRA  </vt:lpstr>
      <vt:lpstr>PowerPoint Presentation</vt:lpstr>
      <vt:lpstr>  CENTRAL REGION- MADHYA PRADESH  </vt:lpstr>
      <vt:lpstr>INTERNATIONAL – FIJI  ISLANDS</vt:lpstr>
      <vt:lpstr>4. PARTICIPANTS</vt:lpstr>
      <vt:lpstr>NORTH REGION - CHANDIGARH</vt:lpstr>
      <vt:lpstr>PowerPoint Presentation</vt:lpstr>
      <vt:lpstr>EAST REGION - ODISHA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AOJ NAZRETH SCHOOL OF FAMILY BUILDING</dc:title>
  <dc:creator>user</dc:creator>
  <cp:lastModifiedBy>Leo Reynold</cp:lastModifiedBy>
  <cp:revision>26</cp:revision>
  <dcterms:created xsi:type="dcterms:W3CDTF">2021-08-16T12:07:32Z</dcterms:created>
  <dcterms:modified xsi:type="dcterms:W3CDTF">2021-08-31T12:35:11Z</dcterms:modified>
</cp:coreProperties>
</file>